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514599" y="152399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43450" y="2381249"/>
            <a:ext cx="5486399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781050" y="514349"/>
            <a:ext cx="5486399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6858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66FF33"/>
            </a:gs>
            <a:gs pos="100000">
              <a:srgbClr val="FFFF00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brainpop.com/science/cellularlifeandgenetics/plantgrowth/" TargetMode="External"/><Relationship Id="rId4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626900" y="468250"/>
            <a:ext cx="8263800" cy="55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7200"/>
              <a:t>Roots and Stem Station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b="1" sz="7200"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8000" y="2911525"/>
            <a:ext cx="4981575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Tim1\Application Data\Microsoft\Media Catalog\Downloaded Clips\cl0\NA00713_.wmf"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447800"/>
            <a:ext cx="6934199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2057400" y="228600"/>
            <a:ext cx="4979988" cy="701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 at this picture.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1295400" y="6019800"/>
            <a:ext cx="7119938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label the parts of the plant?</a:t>
            </a:r>
          </a:p>
        </p:txBody>
      </p:sp>
      <p:sp>
        <p:nvSpPr>
          <p:cNvPr id="93" name="Shape 93"/>
          <p:cNvSpPr/>
          <p:nvPr/>
        </p:nvSpPr>
        <p:spPr>
          <a:xfrm>
            <a:off x="762000" y="3810000"/>
            <a:ext cx="1676399" cy="838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B2B2B2">
                    <a:alpha val="49803"/>
                  </a:srgbClr>
                </a:solidFill>
                <a:latin typeface="Comic Sans MS"/>
              </a:rPr>
              <a:t>roots</a:t>
            </a:r>
          </a:p>
        </p:txBody>
      </p:sp>
      <p:sp>
        <p:nvSpPr>
          <p:cNvPr id="94" name="Shape 94"/>
          <p:cNvSpPr/>
          <p:nvPr/>
        </p:nvSpPr>
        <p:spPr>
          <a:xfrm>
            <a:off x="6400800" y="3429000"/>
            <a:ext cx="1676399" cy="838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B2B2B2">
                    <a:alpha val="49803"/>
                  </a:srgbClr>
                </a:solidFill>
                <a:latin typeface="Comic Sans MS"/>
              </a:rPr>
              <a:t>stem</a:t>
            </a:r>
          </a:p>
        </p:txBody>
      </p:sp>
      <p:sp>
        <p:nvSpPr>
          <p:cNvPr id="95" name="Shape 95"/>
          <p:cNvSpPr/>
          <p:nvPr/>
        </p:nvSpPr>
        <p:spPr>
          <a:xfrm>
            <a:off x="381000" y="1447800"/>
            <a:ext cx="1904999" cy="914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B2B2B2">
                    <a:alpha val="49803"/>
                  </a:srgbClr>
                </a:solidFill>
                <a:latin typeface="Comic Sans MS"/>
              </a:rPr>
              <a:t>leaves</a:t>
            </a:r>
          </a:p>
        </p:txBody>
      </p:sp>
      <p:sp>
        <p:nvSpPr>
          <p:cNvPr id="96" name="Shape 96"/>
          <p:cNvSpPr/>
          <p:nvPr/>
        </p:nvSpPr>
        <p:spPr>
          <a:xfrm>
            <a:off x="6400800" y="1219200"/>
            <a:ext cx="2057399" cy="10667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B2B2B2">
                    <a:alpha val="49803"/>
                  </a:srgbClr>
                </a:solidFill>
                <a:latin typeface="Comic Sans MS"/>
              </a:rPr>
              <a:t>flower</a:t>
            </a:r>
          </a:p>
        </p:txBody>
      </p:sp>
      <p:cxnSp>
        <p:nvCxnSpPr>
          <p:cNvPr id="97" name="Shape 97"/>
          <p:cNvCxnSpPr/>
          <p:nvPr/>
        </p:nvCxnSpPr>
        <p:spPr>
          <a:xfrm>
            <a:off x="2514600" y="4572000"/>
            <a:ext cx="1447800" cy="7620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98" name="Shape 98"/>
          <p:cNvCxnSpPr/>
          <p:nvPr/>
        </p:nvCxnSpPr>
        <p:spPr>
          <a:xfrm flipH="1">
            <a:off x="4876800" y="3810000"/>
            <a:ext cx="1371599" cy="2286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99" name="Shape 99"/>
          <p:cNvCxnSpPr/>
          <p:nvPr/>
        </p:nvCxnSpPr>
        <p:spPr>
          <a:xfrm>
            <a:off x="2438400" y="2362200"/>
            <a:ext cx="762000" cy="152399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00" name="Shape 100"/>
          <p:cNvCxnSpPr/>
          <p:nvPr/>
        </p:nvCxnSpPr>
        <p:spPr>
          <a:xfrm rot="10800000">
            <a:off x="5029200" y="1752600"/>
            <a:ext cx="1219199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533400" y="685800"/>
            <a:ext cx="7715244" cy="914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B2B2B2">
                    <a:alpha val="49800"/>
                  </a:srgbClr>
                </a:solidFill>
                <a:latin typeface="Comic Sans MS"/>
              </a:rPr>
              <a:t>What is the function of the root?</a:t>
            </a:r>
          </a:p>
        </p:txBody>
      </p:sp>
      <p:pic>
        <p:nvPicPr>
          <p:cNvPr descr="C:\Documents and Settings\Tim1\Application Data\Microsoft\Media Catalog\Downloaded Clips\cl0\NA00713_.wmf"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981200"/>
            <a:ext cx="49530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304800" y="3657600"/>
            <a:ext cx="1676398" cy="838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B2B2B2">
                    <a:alpha val="49800"/>
                  </a:srgbClr>
                </a:solidFill>
                <a:latin typeface="Comic Sans MS"/>
              </a:rPr>
              <a:t>root</a:t>
            </a:r>
          </a:p>
        </p:txBody>
      </p:sp>
      <p:cxnSp>
        <p:nvCxnSpPr>
          <p:cNvPr id="108" name="Shape 108"/>
          <p:cNvCxnSpPr/>
          <p:nvPr/>
        </p:nvCxnSpPr>
        <p:spPr>
          <a:xfrm>
            <a:off x="1066800" y="4648200"/>
            <a:ext cx="1219200" cy="9144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09" name="Shape 109"/>
          <p:cNvSpPr txBox="1"/>
          <p:nvPr/>
        </p:nvSpPr>
        <p:spPr>
          <a:xfrm>
            <a:off x="4705400" y="2146200"/>
            <a:ext cx="3429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roots hold the plant in the ground and absorb water &amp; nutrients  from the soil.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533400" y="685800"/>
            <a:ext cx="7715250" cy="9143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B2B2B2">
                    <a:alpha val="49803"/>
                  </a:srgbClr>
                </a:solidFill>
                <a:latin typeface="Comic Sans MS"/>
              </a:rPr>
              <a:t>What is the function of the stem?</a:t>
            </a:r>
          </a:p>
        </p:txBody>
      </p:sp>
      <p:pic>
        <p:nvPicPr>
          <p:cNvPr descr="C:\Documents and Settings\Tim1\Application Data\Microsoft\Media Catalog\Downloaded Clips\cl0\NA00713_.wmf"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981200"/>
            <a:ext cx="4953000" cy="41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228600" y="3733800"/>
            <a:ext cx="1676399" cy="838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B2B2B2">
                    <a:alpha val="49803"/>
                  </a:srgbClr>
                </a:solidFill>
                <a:latin typeface="Comic Sans MS"/>
              </a:rPr>
              <a:t>stem</a:t>
            </a:r>
          </a:p>
        </p:txBody>
      </p:sp>
      <p:cxnSp>
        <p:nvCxnSpPr>
          <p:cNvPr id="117" name="Shape 117"/>
          <p:cNvCxnSpPr/>
          <p:nvPr/>
        </p:nvCxnSpPr>
        <p:spPr>
          <a:xfrm>
            <a:off x="2057400" y="4267200"/>
            <a:ext cx="533399" cy="152399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18" name="Shape 118"/>
          <p:cNvSpPr txBox="1"/>
          <p:nvPr/>
        </p:nvSpPr>
        <p:spPr>
          <a:xfrm>
            <a:off x="3429000" y="1752600"/>
            <a:ext cx="5410200" cy="3785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stem helps to support the plant by holding it upright above ground.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stem also contains tiny tubes to transport the water &amp; nutrients that was absorbed by the roots to other plant parts.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1025875" y="5576900"/>
            <a:ext cx="76560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Brainpop Video on Plant Growth (2:27)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3825" y="380350"/>
            <a:ext cx="6650066" cy="498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7" cy="5082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9050"/>
            <a:ext cx="9144000" cy="5779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