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</p:sldIdLst>
  <p:sldSz cy="6858000" cx="9144000"/>
  <p:notesSz cx="6858000" cy="9144000"/>
  <p:embeddedFontLst>
    <p:embeddedFont>
      <p:font typeface="Droid Serif"/>
      <p:regular r:id="rId17"/>
      <p:bold r:id="rId18"/>
      <p:italic r:id="rId19"/>
      <p:boldItalic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DroidSerif-boldItalic.fnt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font" Target="fonts/DroidSerif-regular.fntdata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font" Target="fonts/DroidSerif-italic.fntdata"/><Relationship Id="rId6" Type="http://schemas.openxmlformats.org/officeDocument/2006/relationships/slide" Target="slides/slide2.xml"/><Relationship Id="rId18" Type="http://schemas.openxmlformats.org/officeDocument/2006/relationships/font" Target="fonts/DroidSerif-bold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2" name="Shape 82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Shape 14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Shape 14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0" name="Shape 150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8" name="Shape 88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Shape 9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Shape 10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Shape 10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Shape 11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Shape 12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Shape 12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Shape 13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/>
          <p:nvPr>
            <p:ph idx="10" type="dt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3" name="Shape 13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2" type="sldNum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i="0" lang="en-US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itle and Vertical 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70" name="Shape 70"/>
          <p:cNvSpPr txBox="1"/>
          <p:nvPr>
            <p:ph idx="1" type="body"/>
          </p:nvPr>
        </p:nvSpPr>
        <p:spPr>
          <a:xfrm rot="5400000">
            <a:off x="2514599" y="152399"/>
            <a:ext cx="4114800" cy="777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b="0" i="0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1079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b="0" i="0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76200" lvl="2" marL="11430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10160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101600" lvl="4" marL="2057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101600" lvl="5" marL="2514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101600" lvl="6" marL="2971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101600" lvl="7" marL="3429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101600" lvl="8" marL="3886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71" name="Shape 71"/>
          <p:cNvSpPr txBox="1"/>
          <p:nvPr>
            <p:ph idx="10" type="dt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72" name="Shape 72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73" name="Shape 73"/>
          <p:cNvSpPr txBox="1"/>
          <p:nvPr>
            <p:ph idx="12" type="sldNum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Vertical Title and 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/>
          <p:nvPr>
            <p:ph type="title"/>
          </p:nvPr>
        </p:nvSpPr>
        <p:spPr>
          <a:xfrm rot="5400000">
            <a:off x="4743450" y="2381249"/>
            <a:ext cx="5486399" cy="19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76" name="Shape 76"/>
          <p:cNvSpPr txBox="1"/>
          <p:nvPr>
            <p:ph idx="1" type="body"/>
          </p:nvPr>
        </p:nvSpPr>
        <p:spPr>
          <a:xfrm rot="5400000">
            <a:off x="781050" y="514349"/>
            <a:ext cx="5486399" cy="56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b="0" i="0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1079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b="0" i="0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76200" lvl="2" marL="11430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10160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101600" lvl="4" marL="2057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101600" lvl="5" marL="2514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101600" lvl="6" marL="2971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101600" lvl="7" marL="3429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101600" lvl="8" marL="3886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77" name="Shape 77"/>
          <p:cNvSpPr txBox="1"/>
          <p:nvPr>
            <p:ph idx="10" type="dt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78" name="Shape 78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79" name="Shape 79"/>
          <p:cNvSpPr txBox="1"/>
          <p:nvPr>
            <p:ph idx="12" type="sldNum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/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7" name="Shape 17"/>
          <p:cNvSpPr txBox="1"/>
          <p:nvPr>
            <p:ph idx="1" type="subTitle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ct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8" name="Shape 18"/>
          <p:cNvSpPr txBox="1"/>
          <p:nvPr>
            <p:ph idx="10" type="dt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9" name="Shape 19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20" name="Shape 20"/>
          <p:cNvSpPr txBox="1"/>
          <p:nvPr>
            <p:ph idx="12" type="sldNum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23" name="Shape 23"/>
          <p:cNvSpPr txBox="1"/>
          <p:nvPr>
            <p:ph idx="1" type="body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b="0" i="0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1079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b="0" i="0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76200" lvl="2" marL="11430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10160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101600" lvl="4" marL="2057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101600" lvl="5" marL="2514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101600" lvl="6" marL="2971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101600" lvl="7" marL="3429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101600" lvl="8" marL="3886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24" name="Shape 24"/>
          <p:cNvSpPr txBox="1"/>
          <p:nvPr>
            <p:ph idx="10" type="dt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25" name="Shape 25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26" name="Shape 26"/>
          <p:cNvSpPr txBox="1"/>
          <p:nvPr>
            <p:ph idx="12" type="sldNum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/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1" i="0" sz="4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29" name="Shape 29"/>
          <p:cNvSpPr txBox="1"/>
          <p:nvPr>
            <p:ph idx="1" type="body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30" name="Shape 30"/>
          <p:cNvSpPr txBox="1"/>
          <p:nvPr>
            <p:ph idx="10" type="dt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31" name="Shape 31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32" name="Shape 32"/>
          <p:cNvSpPr txBox="1"/>
          <p:nvPr>
            <p:ph idx="12" type="sldNum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Two Conten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35" name="Shape 35"/>
          <p:cNvSpPr txBox="1"/>
          <p:nvPr>
            <p:ph idx="1" type="body"/>
          </p:nvPr>
        </p:nvSpPr>
        <p:spPr>
          <a:xfrm>
            <a:off x="685800" y="1981200"/>
            <a:ext cx="38099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65100" lvl="0" marL="3429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b="0" i="0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133350" lvl="1" marL="74295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101600" lvl="2" marL="1143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114300" lvl="3" marL="1600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114300" lvl="4" marL="2057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114300" lvl="5" marL="2514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114300" lvl="6" marL="2971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114300" lvl="7" marL="34290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114300" lvl="8" marL="3886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36" name="Shape 36"/>
          <p:cNvSpPr txBox="1"/>
          <p:nvPr>
            <p:ph idx="2" type="body"/>
          </p:nvPr>
        </p:nvSpPr>
        <p:spPr>
          <a:xfrm>
            <a:off x="4648200" y="1981200"/>
            <a:ext cx="38099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65100" lvl="0" marL="3429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b="0" i="0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133350" lvl="1" marL="74295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101600" lvl="2" marL="1143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114300" lvl="3" marL="1600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114300" lvl="4" marL="2057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114300" lvl="5" marL="2514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114300" lvl="6" marL="2971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114300" lvl="7" marL="34290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114300" lvl="8" marL="3886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37" name="Shape 37"/>
          <p:cNvSpPr txBox="1"/>
          <p:nvPr>
            <p:ph idx="10" type="dt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38" name="Shape 38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39" name="Shape 39"/>
          <p:cNvSpPr txBox="1"/>
          <p:nvPr>
            <p:ph idx="12" type="sldNum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ison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42" name="Shape 42"/>
          <p:cNvSpPr txBox="1"/>
          <p:nvPr>
            <p:ph idx="1" type="body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1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1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1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1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1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1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1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1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1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43" name="Shape 43"/>
          <p:cNvSpPr txBox="1"/>
          <p:nvPr>
            <p:ph idx="2" type="body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9050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158750" lvl="1" marL="74295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114300" lvl="2" marL="11430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127000" lvl="3" marL="1600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b="0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127000" lvl="4" marL="2057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127000" lvl="5" marL="2514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127000" lvl="6" marL="2971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127000" lvl="7" marL="3429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127000" lvl="8" marL="3886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44" name="Shape 44"/>
          <p:cNvSpPr txBox="1"/>
          <p:nvPr>
            <p:ph idx="3" type="body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1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1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1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1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1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1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1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1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1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45" name="Shape 45"/>
          <p:cNvSpPr txBox="1"/>
          <p:nvPr>
            <p:ph idx="4" type="body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9050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158750" lvl="1" marL="74295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114300" lvl="2" marL="11430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127000" lvl="3" marL="1600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b="0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127000" lvl="4" marL="2057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127000" lvl="5" marL="2514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127000" lvl="6" marL="2971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127000" lvl="7" marL="3429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127000" lvl="8" marL="3886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46" name="Shape 46"/>
          <p:cNvSpPr txBox="1"/>
          <p:nvPr>
            <p:ph idx="10" type="dt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47" name="Shape 47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48" name="Shape 48"/>
          <p:cNvSpPr txBox="1"/>
          <p:nvPr>
            <p:ph idx="12" type="sldNum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51" name="Shape 51"/>
          <p:cNvSpPr txBox="1"/>
          <p:nvPr>
            <p:ph idx="10" type="dt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52" name="Shape 52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53" name="Shape 53"/>
          <p:cNvSpPr txBox="1"/>
          <p:nvPr>
            <p:ph idx="12" type="sldNum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t with Caption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/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56" name="Shape 56"/>
          <p:cNvSpPr txBox="1"/>
          <p:nvPr>
            <p:ph idx="1" type="body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b="0" i="0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1079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b="0" i="0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76200" lvl="2" marL="11430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10160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101600" lvl="4" marL="2057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101600" lvl="5" marL="2514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101600" lvl="6" marL="2971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101600" lvl="7" marL="3429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101600" lvl="8" marL="3886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57" name="Shape 57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58" name="Shape 58"/>
          <p:cNvSpPr txBox="1"/>
          <p:nvPr>
            <p:ph idx="10" type="dt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59" name="Shape 59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60" name="Shape 60"/>
          <p:cNvSpPr txBox="1"/>
          <p:nvPr>
            <p:ph idx="12" type="sldNum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Picture with Caption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/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63" name="Shape 63"/>
          <p:cNvSpPr/>
          <p:nvPr>
            <p:ph idx="2" type="pic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64" name="Shape 64"/>
          <p:cNvSpPr txBox="1"/>
          <p:nvPr>
            <p:ph idx="1" type="body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65" name="Shape 65"/>
          <p:cNvSpPr txBox="1"/>
          <p:nvPr>
            <p:ph idx="10" type="dt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66" name="Shape 66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67" name="Shape 67"/>
          <p:cNvSpPr txBox="1"/>
          <p:nvPr>
            <p:ph idx="12" type="sldNum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rgbClr val="66FF33"/>
            </a:gs>
            <a:gs pos="100000">
              <a:srgbClr val="FFFF00"/>
            </a:gs>
          </a:gsLst>
          <a:lin ang="5400000" scaled="0"/>
        </a:gra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b="0" i="0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1079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b="0" i="0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76200" lvl="2" marL="11430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10160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101600" lvl="4" marL="2057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101600" lvl="5" marL="2514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101600" lvl="6" marL="2971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101600" lvl="7" marL="3429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101600" lvl="8" marL="3886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0" type="dt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9" name="Shape 9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0" name="Shape 10"/>
          <p:cNvSpPr txBox="1"/>
          <p:nvPr>
            <p:ph idx="12" type="sldNum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i="0" lang="en-US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0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0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1.png"/><Relationship Id="rId4" Type="http://schemas.openxmlformats.org/officeDocument/2006/relationships/image" Target="../media/image05.png"/><Relationship Id="rId5" Type="http://schemas.openxmlformats.org/officeDocument/2006/relationships/image" Target="../media/image0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0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0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/>
          <p:nvPr/>
        </p:nvSpPr>
        <p:spPr>
          <a:xfrm>
            <a:off x="740900" y="1019150"/>
            <a:ext cx="7371000" cy="159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-US" sz="7200"/>
              <a:t>The Leaf Station </a:t>
            </a:r>
          </a:p>
        </p:txBody>
      </p:sp>
      <p:pic>
        <p:nvPicPr>
          <p:cNvPr id="85" name="Shape 8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00325" y="2614850"/>
            <a:ext cx="2852150" cy="3938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Shape 1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8125" y="0"/>
            <a:ext cx="7471316" cy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Shape 1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80337" y="361375"/>
            <a:ext cx="6983324" cy="6413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/>
          <p:nvPr/>
        </p:nvSpPr>
        <p:spPr>
          <a:xfrm>
            <a:off x="762000" y="228600"/>
            <a:ext cx="7924799" cy="99060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12700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  <a:solidFill>
                  <a:srgbClr val="B2B2B2">
                    <a:alpha val="49803"/>
                  </a:srgbClr>
                </a:solidFill>
                <a:latin typeface="Comic Sans MS"/>
              </a:rPr>
              <a:t>What is transpiration?</a:t>
            </a:r>
          </a:p>
        </p:txBody>
      </p:sp>
      <p:sp>
        <p:nvSpPr>
          <p:cNvPr id="153" name="Shape 153"/>
          <p:cNvSpPr txBox="1"/>
          <p:nvPr/>
        </p:nvSpPr>
        <p:spPr>
          <a:xfrm>
            <a:off x="304800" y="1219200"/>
            <a:ext cx="8381999" cy="10772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2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Transpiration refers to the gain or loss of water </a:t>
            </a:r>
            <a:r>
              <a:rPr lang="en-US" sz="3200">
                <a:latin typeface="Comic Sans MS"/>
                <a:ea typeface="Comic Sans MS"/>
                <a:cs typeface="Comic Sans MS"/>
                <a:sym typeface="Comic Sans MS"/>
              </a:rPr>
              <a:t>from plants</a:t>
            </a:r>
          </a:p>
        </p:txBody>
      </p:sp>
      <p:pic>
        <p:nvPicPr>
          <p:cNvPr id="154" name="Shape 1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800" y="2595578"/>
            <a:ext cx="8534400" cy="38629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/>
          <p:nvPr/>
        </p:nvSpPr>
        <p:spPr>
          <a:xfrm>
            <a:off x="533400" y="685800"/>
            <a:ext cx="7715258" cy="91440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12700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  <a:solidFill>
                  <a:srgbClr val="B2B2B2">
                    <a:alpha val="49800"/>
                  </a:srgbClr>
                </a:solidFill>
                <a:latin typeface="Comic Sans MS"/>
              </a:rPr>
              <a:t>What is the function of the leaf?</a:t>
            </a:r>
          </a:p>
        </p:txBody>
      </p:sp>
      <p:pic>
        <p:nvPicPr>
          <p:cNvPr descr="C:\Documents and Settings\Tim1\Application Data\Microsoft\Media Catalog\Downloaded Clips\cl0\NA00713_.wmf" id="91" name="Shape 9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3400" y="1981200"/>
            <a:ext cx="4953000" cy="419100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Shape 92"/>
          <p:cNvSpPr/>
          <p:nvPr/>
        </p:nvSpPr>
        <p:spPr>
          <a:xfrm>
            <a:off x="304800" y="3962400"/>
            <a:ext cx="1676402" cy="838199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12700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  <a:solidFill>
                  <a:srgbClr val="B2B2B2">
                    <a:alpha val="49800"/>
                  </a:srgbClr>
                </a:solidFill>
                <a:latin typeface="Comic Sans MS"/>
              </a:rPr>
              <a:t>leaf</a:t>
            </a:r>
          </a:p>
        </p:txBody>
      </p:sp>
      <p:cxnSp>
        <p:nvCxnSpPr>
          <p:cNvPr id="93" name="Shape 93"/>
          <p:cNvCxnSpPr/>
          <p:nvPr/>
        </p:nvCxnSpPr>
        <p:spPr>
          <a:xfrm flipH="1" rot="10800000">
            <a:off x="1143000" y="3505200"/>
            <a:ext cx="914400" cy="533400"/>
          </a:xfrm>
          <a:prstGeom prst="straightConnector1">
            <a:avLst/>
          </a:prstGeom>
          <a:noFill/>
          <a:ln cap="flat" cmpd="sng" w="57150">
            <a:solidFill>
              <a:schemeClr val="dk1"/>
            </a:solidFill>
            <a:prstDash val="solid"/>
            <a:round/>
            <a:headEnd len="med" w="med" type="none"/>
            <a:tailEnd len="lg" w="lg" type="triangle"/>
          </a:ln>
        </p:spPr>
      </p:cxnSp>
      <p:sp>
        <p:nvSpPr>
          <p:cNvPr id="94" name="Shape 94"/>
          <p:cNvSpPr txBox="1"/>
          <p:nvPr/>
        </p:nvSpPr>
        <p:spPr>
          <a:xfrm>
            <a:off x="3893900" y="1981200"/>
            <a:ext cx="5105400" cy="33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4191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mic Sans MS"/>
              <a:buChar char="●"/>
            </a:pPr>
            <a:r>
              <a:rPr lang="en-US" sz="3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Gas exchange takes place in the leaves</a:t>
            </a:r>
          </a:p>
          <a:p>
            <a:pPr indent="-4191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mic Sans MS"/>
              <a:buChar char="●"/>
            </a:pPr>
            <a:r>
              <a:rPr lang="en-US" sz="3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Photosynthesis takes place in the leaves. </a:t>
            </a:r>
          </a:p>
          <a:p>
            <a:pPr indent="-4191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mic Sans MS"/>
              <a:buChar char="●"/>
            </a:pPr>
            <a:r>
              <a:rPr lang="en-US" sz="3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Water storage is controlled by the leaves</a:t>
            </a: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Shape 9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857364"/>
            <a:ext cx="9144000" cy="50006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Shape 10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14849" y="0"/>
            <a:ext cx="4329150" cy="3246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Shape 10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0"/>
            <a:ext cx="6535050" cy="4901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Shape 10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3350" y="399374"/>
            <a:ext cx="7951674" cy="578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Shape 1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/>
          <p:nvPr>
            <p:ph type="title"/>
          </p:nvPr>
        </p:nvSpPr>
        <p:spPr>
          <a:xfrm>
            <a:off x="383687" y="1250000"/>
            <a:ext cx="4169400" cy="11430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Chloroplasts</a:t>
            </a:r>
          </a:p>
        </p:txBody>
      </p:sp>
      <p:sp>
        <p:nvSpPr>
          <p:cNvPr id="117" name="Shape 117"/>
          <p:cNvSpPr txBox="1"/>
          <p:nvPr>
            <p:ph idx="1" type="body"/>
          </p:nvPr>
        </p:nvSpPr>
        <p:spPr>
          <a:xfrm>
            <a:off x="4701875" y="1060575"/>
            <a:ext cx="43029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-US"/>
              <a:t>Location for the plants to turn sunlight into their own food.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-US"/>
              <a:t>contains the pigment chlorophyll that is used to absorb sunlight 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-US"/>
              <a:t>it is chlorophyll that makes plants green!</a:t>
            </a:r>
          </a:p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18" name="Shape 1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4899" y="2708224"/>
            <a:ext cx="4466975" cy="2467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>
                <a:latin typeface="Droid Serif"/>
                <a:ea typeface="Droid Serif"/>
                <a:cs typeface="Droid Serif"/>
                <a:sym typeface="Droid Serif"/>
              </a:rPr>
              <a:t>What is photosynthesis?</a:t>
            </a:r>
          </a:p>
        </p:txBody>
      </p:sp>
      <p:sp>
        <p:nvSpPr>
          <p:cNvPr id="124" name="Shape 124"/>
          <p:cNvSpPr txBox="1"/>
          <p:nvPr>
            <p:ph idx="1" type="body"/>
          </p:nvPr>
        </p:nvSpPr>
        <p:spPr>
          <a:xfrm>
            <a:off x="418950" y="2072825"/>
            <a:ext cx="3862500" cy="4107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Photosynthesis is the process where light from the sun is converted into food for the plant.  </a:t>
            </a:r>
          </a:p>
        </p:txBody>
      </p:sp>
      <p:pic>
        <p:nvPicPr>
          <p:cNvPr id="125" name="Shape 1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00700" y="2072825"/>
            <a:ext cx="4290900" cy="3218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/>
          <p:nvPr>
            <p:ph type="title"/>
          </p:nvPr>
        </p:nvSpPr>
        <p:spPr>
          <a:xfrm>
            <a:off x="685800" y="89225"/>
            <a:ext cx="7772400" cy="11430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Stomata</a:t>
            </a:r>
          </a:p>
        </p:txBody>
      </p:sp>
      <p:sp>
        <p:nvSpPr>
          <p:cNvPr id="131" name="Shape 131"/>
          <p:cNvSpPr txBox="1"/>
          <p:nvPr>
            <p:ph idx="1" type="body"/>
          </p:nvPr>
        </p:nvSpPr>
        <p:spPr>
          <a:xfrm>
            <a:off x="719400" y="4647775"/>
            <a:ext cx="7705200" cy="1715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0" lvl="0" marL="0" rtl="0" algn="ctr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>
                <a:latin typeface="Comic Sans MS"/>
                <a:ea typeface="Comic Sans MS"/>
                <a:cs typeface="Comic Sans MS"/>
                <a:sym typeface="Comic Sans MS"/>
              </a:rPr>
              <a:t>Stomata – the pores in the plant’s skin that absorb/release water and allows the exchange of gases.</a:t>
            </a:r>
          </a:p>
        </p:txBody>
      </p:sp>
      <p:pic>
        <p:nvPicPr>
          <p:cNvPr id="132" name="Shape 1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86400" y="1232225"/>
            <a:ext cx="6571200" cy="3078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Shape 1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771425" cy="6565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