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8" name="Shape 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2" name="Shape 1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3" name="Shape 1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126" name="Shape 12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139" name="Shape 13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2" name="Shape 1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1" name="Shape 11"/>
        <p:cNvGrpSpPr/>
        <p:nvPr/>
      </p:nvGrpSpPr>
      <p:grpSpPr>
        <a:xfrm>
          <a:off x="0" y="0"/>
          <a:ext cx="0" cy="0"/>
          <a:chOff x="0" y="0"/>
          <a:chExt cx="0" cy="0"/>
        </a:xfrm>
      </p:grpSpPr>
      <p:sp>
        <p:nvSpPr>
          <p:cNvPr id="12" name="Shape 12"/>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13" name="Shape 13"/>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 name="Shape 14"/>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70" name="Shape 70"/>
          <p:cNvSpPr txBox="1"/>
          <p:nvPr>
            <p:ph idx="1" type="body"/>
          </p:nvPr>
        </p:nvSpPr>
        <p:spPr>
          <a:xfrm rot="5400000">
            <a:off x="2514599" y="152399"/>
            <a:ext cx="4114800" cy="77724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71" name="Shape 71"/>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72" name="Shape 72"/>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73" name="Shape 73"/>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4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4743450" y="2381249"/>
            <a:ext cx="5486399" cy="19431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76" name="Shape 76"/>
          <p:cNvSpPr txBox="1"/>
          <p:nvPr>
            <p:ph idx="1" type="body"/>
          </p:nvPr>
        </p:nvSpPr>
        <p:spPr>
          <a:xfrm rot="5400000">
            <a:off x="781050" y="514349"/>
            <a:ext cx="5486399" cy="56769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77" name="Shape 77"/>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78" name="Shape 78"/>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79" name="Shape 79"/>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4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chemeClr val="dk1"/>
              </a:buClr>
              <a:buFont typeface="Times New Roman"/>
              <a:buNone/>
              <a:defRPr b="0" i="0" sz="3200" u="none" cap="none" strike="noStrike">
                <a:solidFill>
                  <a:schemeClr val="dk1"/>
                </a:solidFill>
                <a:latin typeface="Times New Roman"/>
                <a:ea typeface="Times New Roman"/>
                <a:cs typeface="Times New Roman"/>
                <a:sym typeface="Times New Roman"/>
              </a:defRPr>
            </a:lvl1pPr>
            <a:lvl2pPr indent="0" lvl="1" marL="457200" marR="0" rtl="0" algn="ctr">
              <a:spcBef>
                <a:spcPts val="560"/>
              </a:spcBef>
              <a:spcAft>
                <a:spcPts val="0"/>
              </a:spcAft>
              <a:buClr>
                <a:schemeClr val="dk1"/>
              </a:buClr>
              <a:buFont typeface="Times New Roman"/>
              <a:buNone/>
              <a:defRPr b="0" i="0" sz="2800" u="none" cap="none" strike="noStrike">
                <a:solidFill>
                  <a:schemeClr val="dk1"/>
                </a:solidFill>
                <a:latin typeface="Times New Roman"/>
                <a:ea typeface="Times New Roman"/>
                <a:cs typeface="Times New Roman"/>
                <a:sym typeface="Times New Roman"/>
              </a:defRPr>
            </a:lvl2pPr>
            <a:lvl3pPr indent="0" lvl="2" marL="914400" marR="0" rtl="0" algn="ctr">
              <a:spcBef>
                <a:spcPts val="480"/>
              </a:spcBef>
              <a:spcAft>
                <a:spcPts val="0"/>
              </a:spcAft>
              <a:buClr>
                <a:schemeClr val="dk1"/>
              </a:buClr>
              <a:buFont typeface="Times New Roman"/>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ctr">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828800" marR="0" rtl="0" algn="ctr">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2286000" marR="0" rtl="0" algn="ctr">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743200" marR="0" rtl="0" algn="ctr">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200400" marR="0" rtl="0" algn="ctr">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3657600" marR="0" rtl="0" algn="ctr">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18" name="Shape 18"/>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19" name="Shape 19"/>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20" name="Shape 20"/>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4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23" name="Shape 23"/>
          <p:cNvSpPr txBox="1"/>
          <p:nvPr>
            <p:ph idx="1" type="body"/>
          </p:nvPr>
        </p:nvSpPr>
        <p:spPr>
          <a:xfrm>
            <a:off x="685800" y="1981200"/>
            <a:ext cx="7772400" cy="41148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24" name="Shape 24"/>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25" name="Shape 25"/>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26" name="Shape 26"/>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4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7" name="Shape 27"/>
        <p:cNvGrpSpPr/>
        <p:nvPr/>
      </p:nvGrpSpPr>
      <p:grpSpPr>
        <a:xfrm>
          <a:off x="0" y="0"/>
          <a:ext cx="0" cy="0"/>
          <a:chOff x="0" y="0"/>
          <a:chExt cx="0" cy="0"/>
        </a:xfrm>
      </p:grpSpPr>
      <p:sp>
        <p:nvSpPr>
          <p:cNvPr id="28" name="Shape 28"/>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29" name="Shape 2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457200" marR="0" rtl="0" algn="l">
              <a:spcBef>
                <a:spcPts val="360"/>
              </a:spcBef>
              <a:spcAft>
                <a:spcPts val="0"/>
              </a:spcAft>
              <a:buClr>
                <a:schemeClr val="dk1"/>
              </a:buClr>
              <a:buFont typeface="Times New Roman"/>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320"/>
              </a:spcBef>
              <a:spcAft>
                <a:spcPts val="0"/>
              </a:spcAft>
              <a:buClr>
                <a:schemeClr val="dk1"/>
              </a:buClr>
              <a:buFont typeface="Times New Roman"/>
              <a:buNone/>
              <a:defRPr b="0" i="0" sz="1600" u="none" cap="none" strike="noStrike">
                <a:solidFill>
                  <a:schemeClr val="dk1"/>
                </a:solidFill>
                <a:latin typeface="Times New Roman"/>
                <a:ea typeface="Times New Roman"/>
                <a:cs typeface="Times New Roman"/>
                <a:sym typeface="Times New Roman"/>
              </a:defRPr>
            </a:lvl3pPr>
            <a:lvl4pPr indent="0" lvl="3" marL="13716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18288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22860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27432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32004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36576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9pPr>
          </a:lstStyle>
          <a:p/>
        </p:txBody>
      </p:sp>
      <p:sp>
        <p:nvSpPr>
          <p:cNvPr id="30" name="Shape 30"/>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31" name="Shape 31"/>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32" name="Shape 32"/>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4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35" name="Shape 35"/>
          <p:cNvSpPr txBox="1"/>
          <p:nvPr>
            <p:ph idx="1" type="body"/>
          </p:nvPr>
        </p:nvSpPr>
        <p:spPr>
          <a:xfrm>
            <a:off x="685800" y="1981200"/>
            <a:ext cx="3809999" cy="4114800"/>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133350" lvl="1" marL="74295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101600" lvl="2" marL="1143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114300" lvl="3" marL="16002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114300" lvl="4" marL="20574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114300" lvl="5" marL="25146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36" name="Shape 36"/>
          <p:cNvSpPr txBox="1"/>
          <p:nvPr>
            <p:ph idx="2" type="body"/>
          </p:nvPr>
        </p:nvSpPr>
        <p:spPr>
          <a:xfrm>
            <a:off x="4648200" y="1981200"/>
            <a:ext cx="3809999" cy="4114800"/>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133350" lvl="1" marL="74295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101600" lvl="2" marL="1143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114300" lvl="3" marL="16002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114300" lvl="4" marL="20574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114300" lvl="5" marL="25146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37" name="Shape 37"/>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38" name="Shape 38"/>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39" name="Shape 39"/>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4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Times New Roman"/>
              <a:buNone/>
              <a:defRPr b="1" i="0" sz="2400" u="none" cap="none" strike="noStrike">
                <a:solidFill>
                  <a:schemeClr val="dk1"/>
                </a:solidFill>
                <a:latin typeface="Times New Roman"/>
                <a:ea typeface="Times New Roman"/>
                <a:cs typeface="Times New Roman"/>
                <a:sym typeface="Times New Roman"/>
              </a:defRPr>
            </a:lvl1pPr>
            <a:lvl2pPr indent="0" lvl="1" marL="457200" marR="0" rtl="0" algn="l">
              <a:spcBef>
                <a:spcPts val="400"/>
              </a:spcBef>
              <a:spcAft>
                <a:spcPts val="0"/>
              </a:spcAft>
              <a:buClr>
                <a:schemeClr val="dk1"/>
              </a:buClr>
              <a:buFont typeface="Times New Roman"/>
              <a:buNone/>
              <a:defRPr b="1" i="0" sz="20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spcAft>
                <a:spcPts val="0"/>
              </a:spcAft>
              <a:buClr>
                <a:schemeClr val="dk1"/>
              </a:buClr>
              <a:buFont typeface="Times New Roman"/>
              <a:buNone/>
              <a:defRPr b="1"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4pPr>
            <a:lvl5pPr indent="0" lvl="4" marL="18288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5pPr>
            <a:lvl6pPr indent="0" lvl="5" marL="22860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6pPr>
            <a:lvl7pPr indent="0" lvl="6" marL="27432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7pPr>
            <a:lvl8pPr indent="0" lvl="7" marL="32004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8pPr>
            <a:lvl9pPr indent="0" lvl="8" marL="3657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43" name="Shape 4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158750" lvl="1" marL="74295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114300" lvl="2" marL="11430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127000" lvl="3" marL="16002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127000" lvl="4" marL="20574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127000" lvl="5" marL="25146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127000" lvl="6" marL="29718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127000" lvl="7" marL="34290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127000" lvl="8" marL="38862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44" name="Shape 4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Times New Roman"/>
              <a:buNone/>
              <a:defRPr b="1" i="0" sz="2400" u="none" cap="none" strike="noStrike">
                <a:solidFill>
                  <a:schemeClr val="dk1"/>
                </a:solidFill>
                <a:latin typeface="Times New Roman"/>
                <a:ea typeface="Times New Roman"/>
                <a:cs typeface="Times New Roman"/>
                <a:sym typeface="Times New Roman"/>
              </a:defRPr>
            </a:lvl1pPr>
            <a:lvl2pPr indent="0" lvl="1" marL="457200" marR="0" rtl="0" algn="l">
              <a:spcBef>
                <a:spcPts val="400"/>
              </a:spcBef>
              <a:spcAft>
                <a:spcPts val="0"/>
              </a:spcAft>
              <a:buClr>
                <a:schemeClr val="dk1"/>
              </a:buClr>
              <a:buFont typeface="Times New Roman"/>
              <a:buNone/>
              <a:defRPr b="1" i="0" sz="20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spcAft>
                <a:spcPts val="0"/>
              </a:spcAft>
              <a:buClr>
                <a:schemeClr val="dk1"/>
              </a:buClr>
              <a:buFont typeface="Times New Roman"/>
              <a:buNone/>
              <a:defRPr b="1"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4pPr>
            <a:lvl5pPr indent="0" lvl="4" marL="18288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5pPr>
            <a:lvl6pPr indent="0" lvl="5" marL="22860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6pPr>
            <a:lvl7pPr indent="0" lvl="6" marL="27432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7pPr>
            <a:lvl8pPr indent="0" lvl="7" marL="32004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8pPr>
            <a:lvl9pPr indent="0" lvl="8" marL="3657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45" name="Shape 4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158750" lvl="1" marL="74295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114300" lvl="2" marL="11430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127000" lvl="3" marL="16002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127000" lvl="4" marL="20574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127000" lvl="5" marL="25146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127000" lvl="6" marL="29718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127000" lvl="7" marL="34290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127000" lvl="8" marL="38862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46" name="Shape 46"/>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47" name="Shape 47"/>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48" name="Shape 48"/>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4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51" name="Shape 51"/>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52" name="Shape 52"/>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53" name="Shape 53"/>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4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56" name="Shape 5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57" name="Shape 5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spcBef>
                <a:spcPts val="24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2pPr>
            <a:lvl3pPr indent="0" lvl="2" marL="914400" marR="0" rtl="0" algn="l">
              <a:spcBef>
                <a:spcPts val="200"/>
              </a:spcBef>
              <a:spcAft>
                <a:spcPts val="0"/>
              </a:spcAft>
              <a:buClr>
                <a:schemeClr val="dk1"/>
              </a:buClr>
              <a:buFont typeface="Times New Roman"/>
              <a:buNone/>
              <a:defRPr b="0" i="0" sz="1000" u="none" cap="none" strike="noStrike">
                <a:solidFill>
                  <a:schemeClr val="dk1"/>
                </a:solidFill>
                <a:latin typeface="Times New Roman"/>
                <a:ea typeface="Times New Roman"/>
                <a:cs typeface="Times New Roman"/>
                <a:sym typeface="Times New Roman"/>
              </a:defRPr>
            </a:lvl3pPr>
            <a:lvl4pPr indent="0" lvl="3" marL="1371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4pPr>
            <a:lvl5pPr indent="0" lvl="4" marL="18288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5pPr>
            <a:lvl6pPr indent="0" lvl="5" marL="22860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6pPr>
            <a:lvl7pPr indent="0" lvl="6" marL="27432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7pPr>
            <a:lvl8pPr indent="0" lvl="7" marL="32004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8pPr>
            <a:lvl9pPr indent="0" lvl="8" marL="3657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58" name="Shape 58"/>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59" name="Shape 59"/>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60" name="Shape 60"/>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4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63" name="Shape 63"/>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Times New Roman"/>
              <a:buNone/>
              <a:defRPr b="0" i="0" sz="3200" u="none" cap="none" strike="noStrike">
                <a:solidFill>
                  <a:schemeClr val="dk1"/>
                </a:solidFill>
                <a:latin typeface="Times New Roman"/>
                <a:ea typeface="Times New Roman"/>
                <a:cs typeface="Times New Roman"/>
                <a:sym typeface="Times New Roman"/>
              </a:defRPr>
            </a:lvl1pPr>
            <a:lvl2pPr indent="0" lvl="1" marL="457200" marR="0" rtl="0" algn="l">
              <a:spcBef>
                <a:spcPts val="560"/>
              </a:spcBef>
              <a:spcAft>
                <a:spcPts val="0"/>
              </a:spcAft>
              <a:buClr>
                <a:schemeClr val="dk1"/>
              </a:buClr>
              <a:buFont typeface="Times New Roman"/>
              <a:buNone/>
              <a:defRPr b="0" i="0" sz="2800" u="none" cap="none" strike="noStrike">
                <a:solidFill>
                  <a:schemeClr val="dk1"/>
                </a:solidFill>
                <a:latin typeface="Times New Roman"/>
                <a:ea typeface="Times New Roman"/>
                <a:cs typeface="Times New Roman"/>
                <a:sym typeface="Times New Roman"/>
              </a:defRPr>
            </a:lvl2pPr>
            <a:lvl3pPr indent="0" lvl="2" marL="914400" marR="0" rtl="0" algn="l">
              <a:spcBef>
                <a:spcPts val="480"/>
              </a:spcBef>
              <a:spcAft>
                <a:spcPts val="0"/>
              </a:spcAft>
              <a:buClr>
                <a:schemeClr val="dk1"/>
              </a:buClr>
              <a:buFont typeface="Times New Roman"/>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8288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22860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7432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2004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36576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64" name="Shape 6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spcBef>
                <a:spcPts val="24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2pPr>
            <a:lvl3pPr indent="0" lvl="2" marL="914400" marR="0" rtl="0" algn="l">
              <a:spcBef>
                <a:spcPts val="200"/>
              </a:spcBef>
              <a:spcAft>
                <a:spcPts val="0"/>
              </a:spcAft>
              <a:buClr>
                <a:schemeClr val="dk1"/>
              </a:buClr>
              <a:buFont typeface="Times New Roman"/>
              <a:buNone/>
              <a:defRPr b="0" i="0" sz="1000" u="none" cap="none" strike="noStrike">
                <a:solidFill>
                  <a:schemeClr val="dk1"/>
                </a:solidFill>
                <a:latin typeface="Times New Roman"/>
                <a:ea typeface="Times New Roman"/>
                <a:cs typeface="Times New Roman"/>
                <a:sym typeface="Times New Roman"/>
              </a:defRPr>
            </a:lvl3pPr>
            <a:lvl4pPr indent="0" lvl="3" marL="1371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4pPr>
            <a:lvl5pPr indent="0" lvl="4" marL="18288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5pPr>
            <a:lvl6pPr indent="0" lvl="5" marL="22860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6pPr>
            <a:lvl7pPr indent="0" lvl="6" marL="27432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7pPr>
            <a:lvl8pPr indent="0" lvl="7" marL="32004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8pPr>
            <a:lvl9pPr indent="0" lvl="8" marL="3657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65" name="Shape 65"/>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66" name="Shape 66"/>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67" name="Shape 67"/>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lang="en-US" sz="1400">
                <a:solidFill>
                  <a:schemeClr val="dk1"/>
                </a:solidFill>
                <a:latin typeface="Times New Roman"/>
                <a:ea typeface="Times New Roman"/>
                <a:cs typeface="Times New Roman"/>
                <a:sym typeface="Times New Roman"/>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66FF33"/>
            </a:gs>
            <a:gs pos="100000">
              <a:srgbClr val="FFFF00"/>
            </a:gs>
          </a:gsLst>
          <a:lin ang="5400000" scaled="0"/>
        </a:gradFill>
      </p:bgPr>
    </p:bg>
    <p:spTree>
      <p:nvGrpSpPr>
        <p:cNvPr id="5" name="Shape 5"/>
        <p:cNvGrpSpPr/>
        <p:nvPr/>
      </p:nvGrpSpPr>
      <p:grpSpPr>
        <a:xfrm>
          <a:off x="0" y="0"/>
          <a:ext cx="0" cy="0"/>
          <a:chOff x="0" y="0"/>
          <a:chExt cx="0" cy="0"/>
        </a:xfrm>
      </p:grpSpPr>
      <p:sp>
        <p:nvSpPr>
          <p:cNvPr id="6" name="Shape 6"/>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7" name="Shape 7"/>
          <p:cNvSpPr txBox="1"/>
          <p:nvPr>
            <p:ph idx="1" type="body"/>
          </p:nvPr>
        </p:nvSpPr>
        <p:spPr>
          <a:xfrm>
            <a:off x="685800" y="1981200"/>
            <a:ext cx="7772400" cy="41148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8" name="Shape 8"/>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9" name="Shape 9"/>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buNone/>
              <a:defRPr b="0" i="0" sz="2400" u="none" cap="none" strike="noStrike">
                <a:solidFill>
                  <a:schemeClr val="dk1"/>
                </a:solidFill>
                <a:latin typeface="Times New Roman"/>
                <a:ea typeface="Times New Roman"/>
                <a:cs typeface="Times New Roman"/>
                <a:sym typeface="Times New Roman"/>
              </a:defRPr>
            </a:lvl9pPr>
          </a:lstStyle>
          <a:p/>
        </p:txBody>
      </p:sp>
      <p:sp>
        <p:nvSpPr>
          <p:cNvPr id="10" name="Shape 10"/>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www.brainpop.com/science/cellularlifeandgenetics/pollination/" TargetMode="External"/><Relationship Id="rId4" Type="http://schemas.openxmlformats.org/officeDocument/2006/relationships/image" Target="../media/image0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2.png"/><Relationship Id="rId4" Type="http://schemas.openxmlformats.org/officeDocument/2006/relationships/image" Target="../media/image0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5.png"/><Relationship Id="rId4" Type="http://schemas.openxmlformats.org/officeDocument/2006/relationships/image" Target="../media/image03.png"/><Relationship Id="rId5" Type="http://schemas.openxmlformats.org/officeDocument/2006/relationships/image" Target="../media/image0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nvSpPr>
        <p:spPr>
          <a:xfrm>
            <a:off x="930850" y="335275"/>
            <a:ext cx="7485000" cy="4160400"/>
          </a:xfrm>
          <a:prstGeom prst="rect">
            <a:avLst/>
          </a:prstGeom>
          <a:noFill/>
          <a:ln>
            <a:noFill/>
          </a:ln>
        </p:spPr>
        <p:txBody>
          <a:bodyPr anchorCtr="0" anchor="t" bIns="91425" lIns="91425" rIns="91425" tIns="91425">
            <a:noAutofit/>
          </a:bodyPr>
          <a:lstStyle/>
          <a:p>
            <a:pPr lvl="0" algn="ctr">
              <a:spcBef>
                <a:spcPts val="0"/>
              </a:spcBef>
              <a:buNone/>
            </a:pPr>
            <a:r>
              <a:rPr lang="en-US" sz="9600"/>
              <a:t>The Flower Station </a:t>
            </a:r>
          </a:p>
        </p:txBody>
      </p:sp>
      <p:pic>
        <p:nvPicPr>
          <p:cNvPr id="85" name="Shape 85"/>
          <p:cNvPicPr preferRelativeResize="0"/>
          <p:nvPr/>
        </p:nvPicPr>
        <p:blipFill>
          <a:blip r:embed="rId3">
            <a:alphaModFix/>
          </a:blip>
          <a:stretch>
            <a:fillRect/>
          </a:stretch>
        </p:blipFill>
        <p:spPr>
          <a:xfrm>
            <a:off x="3172562" y="3489225"/>
            <a:ext cx="3001575" cy="30902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nvSpPr>
        <p:spPr>
          <a:xfrm>
            <a:off x="0" y="0"/>
            <a:ext cx="3000000" cy="30000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173" name="Shape 173"/>
          <p:cNvSpPr txBox="1"/>
          <p:nvPr/>
        </p:nvSpPr>
        <p:spPr>
          <a:xfrm>
            <a:off x="1124062" y="4913600"/>
            <a:ext cx="7123800" cy="1671900"/>
          </a:xfrm>
          <a:prstGeom prst="rect">
            <a:avLst/>
          </a:prstGeom>
          <a:noFill/>
          <a:ln>
            <a:noFill/>
          </a:ln>
        </p:spPr>
        <p:txBody>
          <a:bodyPr anchorCtr="0" anchor="t" bIns="91425" lIns="91425" rIns="91425" tIns="91425">
            <a:noAutofit/>
          </a:bodyPr>
          <a:lstStyle/>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rPr b="1" lang="en-US" sz="3000" u="sng">
                <a:solidFill>
                  <a:srgbClr val="0000FF"/>
                </a:solidFill>
                <a:hlinkClick r:id="rId3"/>
              </a:rPr>
              <a:t>Brainpop Video on Pollination (2:25)</a:t>
            </a:r>
            <a:r>
              <a:rPr b="1" lang="en-US" sz="3000">
                <a:solidFill>
                  <a:srgbClr val="0000FF"/>
                </a:solidFill>
              </a:rPr>
              <a:t> </a:t>
            </a:r>
          </a:p>
        </p:txBody>
      </p:sp>
      <p:pic>
        <p:nvPicPr>
          <p:cNvPr id="174" name="Shape 174"/>
          <p:cNvPicPr preferRelativeResize="0"/>
          <p:nvPr/>
        </p:nvPicPr>
        <p:blipFill>
          <a:blip r:embed="rId4">
            <a:alphaModFix/>
          </a:blip>
          <a:stretch>
            <a:fillRect/>
          </a:stretch>
        </p:blipFill>
        <p:spPr>
          <a:xfrm>
            <a:off x="1280475" y="570325"/>
            <a:ext cx="6811000" cy="49386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p:nvPr/>
        </p:nvSpPr>
        <p:spPr>
          <a:xfrm>
            <a:off x="533400" y="685800"/>
            <a:ext cx="7715250" cy="914399"/>
          </a:xfrm>
          <a:prstGeom prst="rect">
            <a:avLst/>
          </a:prstGeom>
        </p:spPr>
        <p:txBody>
          <a:bodyPr>
            <a:prstTxWarp prst="textPlain"/>
          </a:bodyPr>
          <a:lstStyle/>
          <a:p>
            <a:pPr lvl="0" algn="ctr"/>
            <a:r>
              <a:rPr b="0" i="0">
                <a:ln cap="flat" cmpd="sng" w="12700">
                  <a:solidFill>
                    <a:schemeClr val="dk1"/>
                  </a:solidFill>
                  <a:prstDash val="solid"/>
                  <a:round/>
                  <a:headEnd len="med" w="med" type="none"/>
                  <a:tailEnd len="med" w="med" type="none"/>
                </a:ln>
                <a:solidFill>
                  <a:srgbClr val="B2B2B2">
                    <a:alpha val="49803"/>
                  </a:srgbClr>
                </a:solidFill>
                <a:latin typeface="Comic Sans MS"/>
              </a:rPr>
              <a:t>What is the function of the flower?</a:t>
            </a:r>
          </a:p>
        </p:txBody>
      </p:sp>
      <p:pic>
        <p:nvPicPr>
          <p:cNvPr descr="C:\Documents and Settings\Tim1\Application Data\Microsoft\Media Catalog\Downloaded Clips\cl0\NA00713_.wmf" id="91" name="Shape 91"/>
          <p:cNvPicPr preferRelativeResize="0"/>
          <p:nvPr/>
        </p:nvPicPr>
        <p:blipFill rotWithShape="1">
          <a:blip r:embed="rId3">
            <a:alphaModFix/>
          </a:blip>
          <a:srcRect b="0" l="0" r="0" t="0"/>
          <a:stretch/>
        </p:blipFill>
        <p:spPr>
          <a:xfrm>
            <a:off x="533400" y="1981200"/>
            <a:ext cx="4953000" cy="4190999"/>
          </a:xfrm>
          <a:prstGeom prst="rect">
            <a:avLst/>
          </a:prstGeom>
          <a:noFill/>
          <a:ln>
            <a:noFill/>
          </a:ln>
        </p:spPr>
      </p:pic>
      <p:sp>
        <p:nvSpPr>
          <p:cNvPr id="92" name="Shape 92"/>
          <p:cNvSpPr/>
          <p:nvPr/>
        </p:nvSpPr>
        <p:spPr>
          <a:xfrm>
            <a:off x="457200" y="3962400"/>
            <a:ext cx="1676399" cy="838199"/>
          </a:xfrm>
          <a:prstGeom prst="rect">
            <a:avLst/>
          </a:prstGeom>
        </p:spPr>
        <p:txBody>
          <a:bodyPr>
            <a:prstTxWarp prst="textPlain"/>
          </a:bodyPr>
          <a:lstStyle/>
          <a:p>
            <a:pPr lvl="0" algn="ctr"/>
            <a:r>
              <a:rPr b="0" i="0">
                <a:ln cap="flat" cmpd="sng" w="12700">
                  <a:solidFill>
                    <a:schemeClr val="dk1"/>
                  </a:solidFill>
                  <a:prstDash val="solid"/>
                  <a:round/>
                  <a:headEnd len="med" w="med" type="none"/>
                  <a:tailEnd len="med" w="med" type="none"/>
                </a:ln>
                <a:solidFill>
                  <a:srgbClr val="B2B2B2">
                    <a:alpha val="49803"/>
                  </a:srgbClr>
                </a:solidFill>
                <a:latin typeface="Comic Sans MS"/>
              </a:rPr>
              <a:t>flower</a:t>
            </a:r>
          </a:p>
        </p:txBody>
      </p:sp>
      <p:cxnSp>
        <p:nvCxnSpPr>
          <p:cNvPr id="93" name="Shape 93"/>
          <p:cNvCxnSpPr/>
          <p:nvPr/>
        </p:nvCxnSpPr>
        <p:spPr>
          <a:xfrm flipH="1" rot="10800000">
            <a:off x="1524000" y="2590799"/>
            <a:ext cx="1143000" cy="1447800"/>
          </a:xfrm>
          <a:prstGeom prst="straightConnector1">
            <a:avLst/>
          </a:prstGeom>
          <a:noFill/>
          <a:ln cap="flat" cmpd="sng" w="57150">
            <a:solidFill>
              <a:schemeClr val="dk1"/>
            </a:solidFill>
            <a:prstDash val="solid"/>
            <a:round/>
            <a:headEnd len="med" w="med" type="none"/>
            <a:tailEnd len="lg" w="lg" type="triangle"/>
          </a:ln>
        </p:spPr>
      </p:cxnSp>
      <p:sp>
        <p:nvSpPr>
          <p:cNvPr id="94" name="Shape 94"/>
          <p:cNvSpPr txBox="1"/>
          <p:nvPr/>
        </p:nvSpPr>
        <p:spPr>
          <a:xfrm>
            <a:off x="3886200" y="1828800"/>
            <a:ext cx="4724400" cy="332398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lang="en-US" sz="3000">
                <a:solidFill>
                  <a:schemeClr val="dk1"/>
                </a:solidFill>
                <a:latin typeface="Comic Sans MS"/>
                <a:ea typeface="Comic Sans MS"/>
                <a:cs typeface="Comic Sans MS"/>
                <a:sym typeface="Comic Sans MS"/>
              </a:rPr>
              <a:t>The flowers/petals are the colored parts of the plant. The flower is what attracts other organisms to the plant which in turn, helps the plant to reproduce.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500"/>
                                        <p:tgtEl>
                                          <p:spTgt spid="92"/>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500"/>
                                        <p:tgtEl>
                                          <p:spTgt spid="9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75"/>
                                        <p:tgtEl>
                                          <p:spTgt spid="9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nvSpPr>
        <p:spPr>
          <a:xfrm>
            <a:off x="449550" y="246950"/>
            <a:ext cx="8244900" cy="6072299"/>
          </a:xfrm>
          <a:prstGeom prst="rect">
            <a:avLst/>
          </a:prstGeom>
          <a:noFill/>
          <a:ln>
            <a:noFill/>
          </a:ln>
        </p:spPr>
        <p:txBody>
          <a:bodyPr anchorCtr="0" anchor="ctr" bIns="91425" lIns="91425" rIns="91425" tIns="91425">
            <a:noAutofit/>
          </a:bodyPr>
          <a:lstStyle/>
          <a:p>
            <a:pPr lvl="0" rtl="0" algn="ctr">
              <a:spcBef>
                <a:spcPts val="0"/>
              </a:spcBef>
              <a:buNone/>
            </a:pPr>
            <a:r>
              <a:rPr b="1" lang="en-US" sz="2800" u="sng"/>
              <a:t>Flowers, Fruit and Seeds </a:t>
            </a:r>
          </a:p>
          <a:p>
            <a:pPr lvl="0" rtl="0">
              <a:spcBef>
                <a:spcPts val="0"/>
              </a:spcBef>
              <a:buNone/>
            </a:pPr>
            <a:r>
              <a:rPr lang="en-US" sz="2800"/>
              <a:t>     When a plant receives the proper amount of water, nutrients, air and sunlight it produces flowers. The flowers usually grow on the stems. When the flower dies and falls off it leaves behind a fruit. The fruit contains seeds. Fruits that we eat include apples, oranges, watermelons and tomatoes. Sometimes we let the seeds dry out and use them for food. Things like corn, peas and beans are examples of seeds that we eat. The seed is the part that grows a new plant. If we plant a bean seed we will get a plant just like the one that made the seed.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p:nvPr/>
        </p:nvSpPr>
        <p:spPr>
          <a:xfrm>
            <a:off x="1752600" y="457200"/>
            <a:ext cx="5562600" cy="2895599"/>
          </a:xfrm>
          <a:prstGeom prst="rect">
            <a:avLst/>
          </a:prstGeom>
        </p:spPr>
        <p:txBody>
          <a:bodyPr>
            <a:prstTxWarp prst="textPlain"/>
          </a:bodyPr>
          <a:lstStyle/>
          <a:p>
            <a:pPr lvl="0" algn="ctr"/>
            <a:r>
              <a:rPr b="0" i="0">
                <a:ln cap="flat" cmpd="sng" w="12700">
                  <a:solidFill>
                    <a:schemeClr val="dk1"/>
                  </a:solidFill>
                  <a:prstDash val="solid"/>
                  <a:round/>
                  <a:headEnd len="med" w="med" type="none"/>
                  <a:tailEnd len="med" w="med" type="none"/>
                </a:ln>
                <a:solidFill>
                  <a:srgbClr val="B2B2B2">
                    <a:alpha val="49803"/>
                  </a:srgbClr>
                </a:solidFill>
                <a:latin typeface="Comic Sans MS"/>
              </a:rPr>
              <a:t>All PERFECT flowers have BOTH</a:t>
            </a:r>
            <a:br>
              <a:rPr b="0" i="0">
                <a:ln cap="flat" cmpd="sng" w="12700">
                  <a:solidFill>
                    <a:schemeClr val="dk1"/>
                  </a:solidFill>
                  <a:prstDash val="solid"/>
                  <a:round/>
                  <a:headEnd len="med" w="med" type="none"/>
                  <a:tailEnd len="med" w="med" type="none"/>
                </a:ln>
                <a:solidFill>
                  <a:srgbClr val="B2B2B2">
                    <a:alpha val="49803"/>
                  </a:srgbClr>
                </a:solidFill>
                <a:latin typeface="Comic Sans MS"/>
              </a:rPr>
            </a:br>
            <a:r>
              <a:rPr b="0" i="0">
                <a:ln cap="flat" cmpd="sng" w="12700">
                  <a:solidFill>
                    <a:schemeClr val="dk1"/>
                  </a:solidFill>
                  <a:prstDash val="solid"/>
                  <a:round/>
                  <a:headEnd len="med" w="med" type="none"/>
                  <a:tailEnd len="med" w="med" type="none"/>
                </a:ln>
                <a:solidFill>
                  <a:srgbClr val="B2B2B2">
                    <a:alpha val="49803"/>
                  </a:srgbClr>
                </a:solidFill>
                <a:latin typeface="Comic Sans MS"/>
              </a:rPr>
              <a:t> male and female  parts</a:t>
            </a:r>
          </a:p>
        </p:txBody>
      </p:sp>
      <p:sp>
        <p:nvSpPr>
          <p:cNvPr id="105" name="Shape 105"/>
          <p:cNvSpPr/>
          <p:nvPr/>
        </p:nvSpPr>
        <p:spPr>
          <a:xfrm>
            <a:off x="990600" y="3810000"/>
            <a:ext cx="2133600" cy="914400"/>
          </a:xfrm>
          <a:prstGeom prst="rect">
            <a:avLst/>
          </a:prstGeom>
        </p:spPr>
        <p:txBody>
          <a:bodyPr>
            <a:prstTxWarp prst="textPlain"/>
          </a:bodyPr>
          <a:lstStyle/>
          <a:p>
            <a:pPr lvl="0" algn="ctr"/>
            <a:r>
              <a:rPr b="0" i="0">
                <a:ln cap="flat" cmpd="sng" w="12700">
                  <a:solidFill>
                    <a:srgbClr val="3333CC"/>
                  </a:solidFill>
                  <a:prstDash val="solid"/>
                  <a:round/>
                  <a:headEnd len="med" w="med" type="none"/>
                  <a:tailEnd len="med" w="med" type="none"/>
                </a:ln>
                <a:solidFill>
                  <a:srgbClr val="B2B2B2">
                    <a:alpha val="49803"/>
                  </a:srgbClr>
                </a:solidFill>
                <a:latin typeface="Arial Black"/>
              </a:rPr>
              <a:t>pistil</a:t>
            </a:r>
          </a:p>
        </p:txBody>
      </p:sp>
      <p:sp>
        <p:nvSpPr>
          <p:cNvPr id="106" name="Shape 106"/>
          <p:cNvSpPr/>
          <p:nvPr/>
        </p:nvSpPr>
        <p:spPr>
          <a:xfrm>
            <a:off x="990600" y="5105400"/>
            <a:ext cx="2133599" cy="914399"/>
          </a:xfrm>
          <a:prstGeom prst="rect">
            <a:avLst/>
          </a:prstGeom>
        </p:spPr>
        <p:txBody>
          <a:bodyPr>
            <a:prstTxWarp prst="textPlain"/>
          </a:bodyPr>
          <a:lstStyle/>
          <a:p>
            <a:pPr lvl="0" algn="ctr"/>
            <a:r>
              <a:rPr b="0" i="0">
                <a:ln cap="flat" cmpd="sng" w="12700">
                  <a:solidFill>
                    <a:srgbClr val="3333CC"/>
                  </a:solidFill>
                  <a:prstDash val="solid"/>
                  <a:round/>
                  <a:headEnd len="med" w="med" type="none"/>
                  <a:tailEnd len="med" w="med" type="none"/>
                </a:ln>
                <a:solidFill>
                  <a:srgbClr val="B2B2B2">
                    <a:alpha val="49803"/>
                  </a:srgbClr>
                </a:solidFill>
                <a:latin typeface="Arial Black"/>
              </a:rPr>
              <a:t>stamen</a:t>
            </a:r>
          </a:p>
        </p:txBody>
      </p:sp>
      <p:sp>
        <p:nvSpPr>
          <p:cNvPr id="107" name="Shape 107"/>
          <p:cNvSpPr txBox="1"/>
          <p:nvPr/>
        </p:nvSpPr>
        <p:spPr>
          <a:xfrm>
            <a:off x="3657600" y="3581400"/>
            <a:ext cx="4664075" cy="137318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800">
                <a:solidFill>
                  <a:schemeClr val="dk1"/>
                </a:solidFill>
                <a:latin typeface="Comic Sans MS"/>
                <a:ea typeface="Comic Sans MS"/>
                <a:cs typeface="Comic Sans MS"/>
                <a:sym typeface="Comic Sans MS"/>
              </a:rPr>
              <a:t>This is the name for the </a:t>
            </a:r>
            <a:r>
              <a:rPr b="1" lang="en-US" sz="2800">
                <a:solidFill>
                  <a:schemeClr val="dk1"/>
                </a:solidFill>
                <a:latin typeface="Comic Sans MS"/>
                <a:ea typeface="Comic Sans MS"/>
                <a:cs typeface="Comic Sans MS"/>
                <a:sym typeface="Comic Sans MS"/>
              </a:rPr>
              <a:t>FEMALE</a:t>
            </a:r>
            <a:r>
              <a:rPr lang="en-US" sz="2800">
                <a:solidFill>
                  <a:schemeClr val="dk1"/>
                </a:solidFill>
                <a:latin typeface="Comic Sans MS"/>
                <a:ea typeface="Comic Sans MS"/>
                <a:cs typeface="Comic Sans MS"/>
                <a:sym typeface="Comic Sans MS"/>
              </a:rPr>
              <a:t> part of the flower.</a:t>
            </a:r>
          </a:p>
        </p:txBody>
      </p:sp>
      <p:sp>
        <p:nvSpPr>
          <p:cNvPr id="108" name="Shape 108"/>
          <p:cNvSpPr txBox="1"/>
          <p:nvPr/>
        </p:nvSpPr>
        <p:spPr>
          <a:xfrm>
            <a:off x="3657600" y="5181600"/>
            <a:ext cx="4511675" cy="9461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800">
                <a:solidFill>
                  <a:schemeClr val="dk1"/>
                </a:solidFill>
                <a:latin typeface="Comic Sans MS"/>
                <a:ea typeface="Comic Sans MS"/>
                <a:cs typeface="Comic Sans MS"/>
                <a:sym typeface="Comic Sans MS"/>
              </a:rPr>
              <a:t>This is the name for the </a:t>
            </a:r>
            <a:r>
              <a:rPr b="1" lang="en-US" sz="2800">
                <a:solidFill>
                  <a:schemeClr val="dk1"/>
                </a:solidFill>
                <a:latin typeface="Comic Sans MS"/>
                <a:ea typeface="Comic Sans MS"/>
                <a:cs typeface="Comic Sans MS"/>
                <a:sym typeface="Comic Sans MS"/>
              </a:rPr>
              <a:t>MALE</a:t>
            </a:r>
            <a:r>
              <a:rPr lang="en-US" sz="2800">
                <a:solidFill>
                  <a:schemeClr val="dk1"/>
                </a:solidFill>
                <a:latin typeface="Comic Sans MS"/>
                <a:ea typeface="Comic Sans MS"/>
                <a:cs typeface="Comic Sans MS"/>
                <a:sym typeface="Comic Sans MS"/>
              </a:rPr>
              <a:t> part of the flower.</a:t>
            </a:r>
          </a:p>
        </p:txBody>
      </p:sp>
      <p:pic>
        <p:nvPicPr>
          <p:cNvPr descr="C:\WINDOWS\Application Data\Microsoft\Media Catalog\Downloaded Clips\cl64\j0250867.wmf" id="109" name="Shape 109"/>
          <p:cNvPicPr preferRelativeResize="0"/>
          <p:nvPr/>
        </p:nvPicPr>
        <p:blipFill rotWithShape="1">
          <a:blip r:embed="rId3">
            <a:alphaModFix/>
          </a:blip>
          <a:srcRect b="0" l="0" r="0" t="0"/>
          <a:stretch/>
        </p:blipFill>
        <p:spPr>
          <a:xfrm>
            <a:off x="228600" y="1447800"/>
            <a:ext cx="1968500" cy="1546225"/>
          </a:xfrm>
          <a:prstGeom prst="rect">
            <a:avLst/>
          </a:prstGeom>
          <a:noFill/>
          <a:ln>
            <a:noFill/>
          </a:ln>
        </p:spPr>
      </p:pic>
      <p:pic>
        <p:nvPicPr>
          <p:cNvPr descr="C:\WINDOWS\Application Data\Microsoft\Media Catalog\Downloaded Clips\cl7a\j0305499.wmf" id="110" name="Shape 110"/>
          <p:cNvPicPr preferRelativeResize="0"/>
          <p:nvPr/>
        </p:nvPicPr>
        <p:blipFill rotWithShape="1">
          <a:blip r:embed="rId4">
            <a:alphaModFix/>
          </a:blip>
          <a:srcRect b="0" l="0" r="0" t="0"/>
          <a:stretch/>
        </p:blipFill>
        <p:spPr>
          <a:xfrm>
            <a:off x="7239000" y="1295400"/>
            <a:ext cx="1360488" cy="17906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p:tgtEl>
                                          <p:spTgt spid="104"/>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500"/>
                                        <p:tgtEl>
                                          <p:spTgt spid="105"/>
                                        </p:tgtEl>
                                        <p:attrNameLst>
                                          <p:attrName>ppt_w</p:attrName>
                                        </p:attrNameLst>
                                      </p:cBhvr>
                                      <p:tavLst>
                                        <p:tav fmla="" tm="0">
                                          <p:val>
                                            <p:strVal val="0"/>
                                          </p:val>
                                        </p:tav>
                                        <p:tav fmla="" tm="100000">
                                          <p:val>
                                            <p:strVal val="#ppt_w"/>
                                          </p:val>
                                        </p:tav>
                                      </p:tavLst>
                                    </p:anim>
                                    <p:anim calcmode="lin" valueType="num">
                                      <p:cBhvr additive="base">
                                        <p:cTn dur="500"/>
                                        <p:tgtEl>
                                          <p:spTgt spid="10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300"/>
                                        <p:tgtEl>
                                          <p:spTgt spid="10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500"/>
                                        <p:tgtEl>
                                          <p:spTgt spid="106"/>
                                        </p:tgtEl>
                                        <p:attrNameLst>
                                          <p:attrName>ppt_w</p:attrName>
                                        </p:attrNameLst>
                                      </p:cBhvr>
                                      <p:tavLst>
                                        <p:tav fmla="" tm="0">
                                          <p:val>
                                            <p:strVal val="0"/>
                                          </p:val>
                                        </p:tav>
                                        <p:tav fmla="" tm="100000">
                                          <p:val>
                                            <p:strVal val="#ppt_w"/>
                                          </p:val>
                                        </p:tav>
                                      </p:tavLst>
                                    </p:anim>
                                    <p:anim calcmode="lin" valueType="num">
                                      <p:cBhvr additive="base">
                                        <p:cTn dur="500"/>
                                        <p:tgtEl>
                                          <p:spTgt spid="10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300"/>
                                        <p:tgtEl>
                                          <p:spTgt spid="10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p:nvPr/>
        </p:nvSpPr>
        <p:spPr>
          <a:xfrm>
            <a:off x="838200" y="190350"/>
            <a:ext cx="7259316" cy="4017152"/>
          </a:xfrm>
          <a:prstGeom prst="rect">
            <a:avLst/>
          </a:prstGeom>
        </p:spPr>
        <p:txBody>
          <a:bodyPr>
            <a:prstTxWarp prst="textPlain"/>
          </a:bodyPr>
          <a:lstStyle/>
          <a:p>
            <a:pPr lvl="0" algn="ctr"/>
            <a:r>
              <a:rPr b="0" i="0">
                <a:ln cap="flat" cmpd="sng" w="12700">
                  <a:solidFill>
                    <a:schemeClr val="dk1"/>
                  </a:solidFill>
                  <a:prstDash val="solid"/>
                  <a:round/>
                  <a:headEnd len="med" w="med" type="none"/>
                  <a:tailEnd len="med" w="med" type="none"/>
                </a:ln>
                <a:solidFill>
                  <a:srgbClr val="B2B2B2">
                    <a:alpha val="49803"/>
                  </a:srgbClr>
                </a:solidFill>
                <a:latin typeface="Comic Sans MS"/>
              </a:rPr>
              <a:t>Some flowers are called imperfect </a:t>
            </a:r>
            <a:br>
              <a:rPr b="0" i="0">
                <a:ln cap="flat" cmpd="sng" w="12700">
                  <a:solidFill>
                    <a:schemeClr val="dk1"/>
                  </a:solidFill>
                  <a:prstDash val="solid"/>
                  <a:round/>
                  <a:headEnd len="med" w="med" type="none"/>
                  <a:tailEnd len="med" w="med" type="none"/>
                </a:ln>
                <a:solidFill>
                  <a:srgbClr val="B2B2B2">
                    <a:alpha val="49803"/>
                  </a:srgbClr>
                </a:solidFill>
                <a:latin typeface="Comic Sans MS"/>
              </a:rPr>
            </a:br>
            <a:r>
              <a:rPr b="0" i="0">
                <a:ln cap="flat" cmpd="sng" w="12700">
                  <a:solidFill>
                    <a:schemeClr val="dk1"/>
                  </a:solidFill>
                  <a:prstDash val="solid"/>
                  <a:round/>
                  <a:headEnd len="med" w="med" type="none"/>
                  <a:tailEnd len="med" w="med" type="none"/>
                </a:ln>
                <a:solidFill>
                  <a:srgbClr val="B2B2B2">
                    <a:alpha val="49803"/>
                  </a:srgbClr>
                </a:solidFill>
                <a:latin typeface="Comic Sans MS"/>
              </a:rPr>
              <a:t>because they may have only male</a:t>
            </a:r>
            <a:br>
              <a:rPr b="0" i="0">
                <a:ln cap="flat" cmpd="sng" w="12700">
                  <a:solidFill>
                    <a:schemeClr val="dk1"/>
                  </a:solidFill>
                  <a:prstDash val="solid"/>
                  <a:round/>
                  <a:headEnd len="med" w="med" type="none"/>
                  <a:tailEnd len="med" w="med" type="none"/>
                </a:ln>
                <a:solidFill>
                  <a:srgbClr val="B2B2B2">
                    <a:alpha val="49803"/>
                  </a:srgbClr>
                </a:solidFill>
                <a:latin typeface="Comic Sans MS"/>
              </a:rPr>
            </a:br>
            <a:r>
              <a:rPr b="0" i="0">
                <a:ln cap="flat" cmpd="sng" w="12700">
                  <a:solidFill>
                    <a:schemeClr val="dk1"/>
                  </a:solidFill>
                  <a:prstDash val="solid"/>
                  <a:round/>
                  <a:headEnd len="med" w="med" type="none"/>
                  <a:tailEnd len="med" w="med" type="none"/>
                </a:ln>
                <a:solidFill>
                  <a:srgbClr val="B2B2B2">
                    <a:alpha val="49803"/>
                  </a:srgbClr>
                </a:solidFill>
                <a:latin typeface="Comic Sans MS"/>
              </a:rPr>
              <a:t>OR female parts. Cucumbers, pumpkins</a:t>
            </a:r>
            <a:br>
              <a:rPr b="0" i="0">
                <a:ln cap="flat" cmpd="sng" w="12700">
                  <a:solidFill>
                    <a:schemeClr val="dk1"/>
                  </a:solidFill>
                  <a:prstDash val="solid"/>
                  <a:round/>
                  <a:headEnd len="med" w="med" type="none"/>
                  <a:tailEnd len="med" w="med" type="none"/>
                </a:ln>
                <a:solidFill>
                  <a:srgbClr val="B2B2B2">
                    <a:alpha val="49803"/>
                  </a:srgbClr>
                </a:solidFill>
                <a:latin typeface="Comic Sans MS"/>
              </a:rPr>
            </a:br>
            <a:r>
              <a:rPr b="0" i="0">
                <a:ln cap="flat" cmpd="sng" w="12700">
                  <a:solidFill>
                    <a:schemeClr val="dk1"/>
                  </a:solidFill>
                  <a:prstDash val="solid"/>
                  <a:round/>
                  <a:headEnd len="med" w="med" type="none"/>
                  <a:tailEnd len="med" w="med" type="none"/>
                </a:ln>
                <a:solidFill>
                  <a:srgbClr val="B2B2B2">
                    <a:alpha val="49803"/>
                  </a:srgbClr>
                </a:solidFill>
                <a:latin typeface="Comic Sans MS"/>
              </a:rPr>
              <a:t>and melons are often imperfect.</a:t>
            </a:r>
          </a:p>
        </p:txBody>
      </p:sp>
      <p:pic>
        <p:nvPicPr>
          <p:cNvPr id="116" name="Shape 116"/>
          <p:cNvPicPr preferRelativeResize="0"/>
          <p:nvPr/>
        </p:nvPicPr>
        <p:blipFill rotWithShape="1">
          <a:blip r:embed="rId3">
            <a:alphaModFix/>
          </a:blip>
          <a:srcRect b="0" l="0" r="0" t="0"/>
          <a:stretch/>
        </p:blipFill>
        <p:spPr>
          <a:xfrm>
            <a:off x="428625" y="4352925"/>
            <a:ext cx="2466974" cy="1847849"/>
          </a:xfrm>
          <a:prstGeom prst="rect">
            <a:avLst/>
          </a:prstGeom>
          <a:noFill/>
          <a:ln>
            <a:noFill/>
          </a:ln>
        </p:spPr>
      </p:pic>
      <p:pic>
        <p:nvPicPr>
          <p:cNvPr id="117" name="Shape 117"/>
          <p:cNvPicPr preferRelativeResize="0"/>
          <p:nvPr/>
        </p:nvPicPr>
        <p:blipFill rotWithShape="1">
          <a:blip r:embed="rId4">
            <a:alphaModFix/>
          </a:blip>
          <a:srcRect b="0" l="0" r="0" t="0"/>
          <a:stretch/>
        </p:blipFill>
        <p:spPr>
          <a:xfrm>
            <a:off x="3200400" y="4343398"/>
            <a:ext cx="2514599" cy="1857375"/>
          </a:xfrm>
          <a:prstGeom prst="rect">
            <a:avLst/>
          </a:prstGeom>
          <a:noFill/>
          <a:ln>
            <a:noFill/>
          </a:ln>
        </p:spPr>
      </p:pic>
      <p:pic>
        <p:nvPicPr>
          <p:cNvPr id="118" name="Shape 118"/>
          <p:cNvPicPr preferRelativeResize="0"/>
          <p:nvPr/>
        </p:nvPicPr>
        <p:blipFill rotWithShape="1">
          <a:blip r:embed="rId5">
            <a:alphaModFix/>
          </a:blip>
          <a:srcRect b="0" l="0" r="0" t="0"/>
          <a:stretch/>
        </p:blipFill>
        <p:spPr>
          <a:xfrm>
            <a:off x="6019800" y="4343398"/>
            <a:ext cx="2503486" cy="1857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500"/>
                                        <p:tgtEl>
                                          <p:spTgt spid="11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500"/>
                                        <p:tgtEl>
                                          <p:spTgt spid="11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500"/>
                                        <p:tgtEl>
                                          <p:spTgt spid="11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500"/>
                                        <p:tgtEl>
                                          <p:spTgt spid="11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pic>
        <p:nvPicPr>
          <p:cNvPr id="123" name="Shape 123"/>
          <p:cNvPicPr preferRelativeResize="0"/>
          <p:nvPr/>
        </p:nvPicPr>
        <p:blipFill>
          <a:blip r:embed="rId3">
            <a:alphaModFix/>
          </a:blip>
          <a:stretch>
            <a:fillRect/>
          </a:stretch>
        </p:blipFill>
        <p:spPr>
          <a:xfrm>
            <a:off x="255125" y="1406224"/>
            <a:ext cx="8633749" cy="47041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p:nvPr/>
        </p:nvSpPr>
        <p:spPr>
          <a:xfrm>
            <a:off x="990600" y="228600"/>
            <a:ext cx="3809999" cy="1314450"/>
          </a:xfrm>
          <a:prstGeom prst="rect">
            <a:avLst/>
          </a:prstGeom>
        </p:spPr>
        <p:txBody>
          <a:bodyPr>
            <a:prstTxWarp prst="textPlain"/>
          </a:bodyPr>
          <a:lstStyle/>
          <a:p>
            <a:pPr lvl="0" algn="ctr"/>
            <a:r>
              <a:rPr b="0" i="0">
                <a:ln cap="flat" cmpd="sng" w="12700">
                  <a:solidFill>
                    <a:schemeClr val="dk1"/>
                  </a:solidFill>
                  <a:prstDash val="solid"/>
                  <a:round/>
                  <a:headEnd len="med" w="med" type="none"/>
                  <a:tailEnd len="med" w="med" type="none"/>
                </a:ln>
                <a:solidFill>
                  <a:srgbClr val="B2B2B2">
                    <a:alpha val="49800"/>
                  </a:srgbClr>
                </a:solidFill>
                <a:latin typeface="Comic Sans MS"/>
              </a:rPr>
              <a:t>The pistil</a:t>
            </a:r>
          </a:p>
        </p:txBody>
      </p:sp>
      <p:sp>
        <p:nvSpPr>
          <p:cNvPr id="129" name="Shape 129"/>
          <p:cNvSpPr txBox="1"/>
          <p:nvPr/>
        </p:nvSpPr>
        <p:spPr>
          <a:xfrm>
            <a:off x="5181600" y="561975"/>
            <a:ext cx="2703600" cy="5793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3200">
                <a:solidFill>
                  <a:schemeClr val="dk1"/>
                </a:solidFill>
                <a:latin typeface="Comic Sans MS"/>
                <a:ea typeface="Comic Sans MS"/>
                <a:cs typeface="Comic Sans MS"/>
                <a:sym typeface="Comic Sans MS"/>
              </a:rPr>
              <a:t>(female part)</a:t>
            </a:r>
          </a:p>
        </p:txBody>
      </p:sp>
      <p:pic>
        <p:nvPicPr>
          <p:cNvPr descr="C:\My Documents\flower.jpg" id="130" name="Shape 130"/>
          <p:cNvPicPr preferRelativeResize="0"/>
          <p:nvPr/>
        </p:nvPicPr>
        <p:blipFill rotWithShape="1">
          <a:blip r:embed="rId3">
            <a:alphaModFix/>
          </a:blip>
          <a:srcRect b="0" l="0" r="0" t="0"/>
          <a:stretch/>
        </p:blipFill>
        <p:spPr>
          <a:xfrm>
            <a:off x="1143000" y="1676400"/>
            <a:ext cx="5257800" cy="4837200"/>
          </a:xfrm>
          <a:prstGeom prst="rect">
            <a:avLst/>
          </a:prstGeom>
          <a:noFill/>
          <a:ln>
            <a:noFill/>
          </a:ln>
        </p:spPr>
      </p:pic>
      <p:sp>
        <p:nvSpPr>
          <p:cNvPr id="131" name="Shape 131"/>
          <p:cNvSpPr/>
          <p:nvPr/>
        </p:nvSpPr>
        <p:spPr>
          <a:xfrm>
            <a:off x="6705600" y="2133600"/>
            <a:ext cx="2057397" cy="866774"/>
          </a:xfrm>
          <a:prstGeom prst="rect">
            <a:avLst/>
          </a:prstGeom>
        </p:spPr>
        <p:txBody>
          <a:bodyPr>
            <a:prstTxWarp prst="textPlain"/>
          </a:bodyPr>
          <a:lstStyle/>
          <a:p>
            <a:pPr lvl="0" algn="ctr"/>
            <a:r>
              <a:rPr b="0" i="0">
                <a:ln cap="flat" cmpd="sng" w="12700">
                  <a:solidFill>
                    <a:schemeClr val="dk1"/>
                  </a:solidFill>
                  <a:prstDash val="solid"/>
                  <a:round/>
                  <a:headEnd len="med" w="med" type="none"/>
                  <a:tailEnd len="med" w="med" type="none"/>
                </a:ln>
                <a:solidFill>
                  <a:srgbClr val="B2B2B2">
                    <a:alpha val="49800"/>
                  </a:srgbClr>
                </a:solidFill>
                <a:latin typeface="Comic Sans MS"/>
              </a:rPr>
              <a:t>stigma</a:t>
            </a:r>
          </a:p>
        </p:txBody>
      </p:sp>
      <p:sp>
        <p:nvSpPr>
          <p:cNvPr id="132" name="Shape 132"/>
          <p:cNvSpPr/>
          <p:nvPr/>
        </p:nvSpPr>
        <p:spPr>
          <a:xfrm>
            <a:off x="6781800" y="3581400"/>
            <a:ext cx="1752597" cy="933450"/>
          </a:xfrm>
          <a:prstGeom prst="rect">
            <a:avLst/>
          </a:prstGeom>
        </p:spPr>
        <p:txBody>
          <a:bodyPr>
            <a:prstTxWarp prst="textPlain"/>
          </a:bodyPr>
          <a:lstStyle/>
          <a:p>
            <a:pPr lvl="0" algn="ctr"/>
            <a:r>
              <a:rPr b="0" i="0">
                <a:ln cap="flat" cmpd="sng" w="12700">
                  <a:solidFill>
                    <a:schemeClr val="dk1"/>
                  </a:solidFill>
                  <a:prstDash val="solid"/>
                  <a:round/>
                  <a:headEnd len="med" w="med" type="none"/>
                  <a:tailEnd len="med" w="med" type="none"/>
                </a:ln>
                <a:solidFill>
                  <a:srgbClr val="B2B2B2">
                    <a:alpha val="49800"/>
                  </a:srgbClr>
                </a:solidFill>
                <a:latin typeface="Comic Sans MS"/>
              </a:rPr>
              <a:t>style</a:t>
            </a:r>
          </a:p>
        </p:txBody>
      </p:sp>
      <p:sp>
        <p:nvSpPr>
          <p:cNvPr id="133" name="Shape 133"/>
          <p:cNvSpPr/>
          <p:nvPr/>
        </p:nvSpPr>
        <p:spPr>
          <a:xfrm>
            <a:off x="6705600" y="5105400"/>
            <a:ext cx="1828801" cy="933450"/>
          </a:xfrm>
          <a:prstGeom prst="rect">
            <a:avLst/>
          </a:prstGeom>
        </p:spPr>
        <p:txBody>
          <a:bodyPr>
            <a:prstTxWarp prst="textPlain"/>
          </a:bodyPr>
          <a:lstStyle/>
          <a:p>
            <a:pPr lvl="0" algn="ctr"/>
            <a:r>
              <a:rPr b="0" i="0">
                <a:ln cap="flat" cmpd="sng" w="12700">
                  <a:solidFill>
                    <a:schemeClr val="dk1"/>
                  </a:solidFill>
                  <a:prstDash val="solid"/>
                  <a:round/>
                  <a:headEnd len="med" w="med" type="none"/>
                  <a:tailEnd len="med" w="med" type="none"/>
                </a:ln>
                <a:solidFill>
                  <a:srgbClr val="B2B2B2">
                    <a:alpha val="49800"/>
                  </a:srgbClr>
                </a:solidFill>
                <a:latin typeface="Comic Sans MS"/>
              </a:rPr>
              <a:t>ovary</a:t>
            </a:r>
          </a:p>
        </p:txBody>
      </p:sp>
      <p:cxnSp>
        <p:nvCxnSpPr>
          <p:cNvPr id="134" name="Shape 134"/>
          <p:cNvCxnSpPr/>
          <p:nvPr/>
        </p:nvCxnSpPr>
        <p:spPr>
          <a:xfrm flipH="1">
            <a:off x="4114800" y="2514600"/>
            <a:ext cx="2362200" cy="152400"/>
          </a:xfrm>
          <a:prstGeom prst="straightConnector1">
            <a:avLst/>
          </a:prstGeom>
          <a:noFill/>
          <a:ln cap="flat" cmpd="sng" w="57150">
            <a:solidFill>
              <a:schemeClr val="dk1"/>
            </a:solidFill>
            <a:prstDash val="solid"/>
            <a:round/>
            <a:headEnd len="med" w="med" type="none"/>
            <a:tailEnd len="lg" w="lg" type="triangle"/>
          </a:ln>
        </p:spPr>
      </p:cxnSp>
      <p:cxnSp>
        <p:nvCxnSpPr>
          <p:cNvPr id="135" name="Shape 135"/>
          <p:cNvCxnSpPr/>
          <p:nvPr/>
        </p:nvCxnSpPr>
        <p:spPr>
          <a:xfrm rot="10800000">
            <a:off x="3962400" y="3505200"/>
            <a:ext cx="2743200" cy="533400"/>
          </a:xfrm>
          <a:prstGeom prst="straightConnector1">
            <a:avLst/>
          </a:prstGeom>
          <a:noFill/>
          <a:ln cap="flat" cmpd="sng" w="57150">
            <a:solidFill>
              <a:schemeClr val="dk1"/>
            </a:solidFill>
            <a:prstDash val="solid"/>
            <a:round/>
            <a:headEnd len="med" w="med" type="none"/>
            <a:tailEnd len="lg" w="lg" type="triangle"/>
          </a:ln>
        </p:spPr>
      </p:cxnSp>
      <p:cxnSp>
        <p:nvCxnSpPr>
          <p:cNvPr id="136" name="Shape 136"/>
          <p:cNvCxnSpPr/>
          <p:nvPr/>
        </p:nvCxnSpPr>
        <p:spPr>
          <a:xfrm rot="10800000">
            <a:off x="3962400" y="4648200"/>
            <a:ext cx="2590800" cy="685800"/>
          </a:xfrm>
          <a:prstGeom prst="straightConnector1">
            <a:avLst/>
          </a:prstGeom>
          <a:noFill/>
          <a:ln cap="flat" cmpd="sng" w="57150">
            <a:solidFill>
              <a:schemeClr val="dk1"/>
            </a:solidFill>
            <a:prstDash val="solid"/>
            <a:round/>
            <a:headEnd len="med" w="med" type="none"/>
            <a:tailEnd len="lg" w="lg"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500"/>
                                        <p:tgtEl>
                                          <p:spTgt spid="128"/>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300"/>
                                        <p:tgtEl>
                                          <p:spTgt spid="129"/>
                                        </p:tgtEl>
                                        <p:attrNameLst>
                                          <p:attrName>ppt_x</p:attrName>
                                        </p:attrNameLst>
                                      </p:cBhvr>
                                      <p:tavLst>
                                        <p:tav fmla="" tm="0">
                                          <p:val>
                                            <p:strVal val="#ppt_x+1"/>
                                          </p:val>
                                        </p:tav>
                                        <p:tav fmla="" tm="100000">
                                          <p:val>
                                            <p:strVal val="#ppt_x"/>
                                          </p:val>
                                        </p:tav>
                                      </p:tavLst>
                                    </p:anim>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500"/>
                                        <p:tgtEl>
                                          <p:spTgt spid="13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500"/>
                                        <p:tgtEl>
                                          <p:spTgt spid="13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500"/>
                                        <p:tgtEl>
                                          <p:spTgt spid="13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p:nvPr/>
        </p:nvSpPr>
        <p:spPr>
          <a:xfrm>
            <a:off x="990600" y="228599"/>
            <a:ext cx="4114796" cy="1314450"/>
          </a:xfrm>
          <a:prstGeom prst="rect">
            <a:avLst/>
          </a:prstGeom>
        </p:spPr>
        <p:txBody>
          <a:bodyPr>
            <a:prstTxWarp prst="textPlain"/>
          </a:bodyPr>
          <a:lstStyle/>
          <a:p>
            <a:pPr lvl="0" algn="ctr"/>
            <a:r>
              <a:rPr b="0" i="0">
                <a:ln cap="flat" cmpd="sng" w="12700">
                  <a:solidFill>
                    <a:schemeClr val="dk1"/>
                  </a:solidFill>
                  <a:prstDash val="solid"/>
                  <a:round/>
                  <a:headEnd len="med" w="med" type="none"/>
                  <a:tailEnd len="med" w="med" type="none"/>
                </a:ln>
                <a:solidFill>
                  <a:srgbClr val="B2B2B2">
                    <a:alpha val="49800"/>
                  </a:srgbClr>
                </a:solidFill>
                <a:latin typeface="Comic Sans MS"/>
              </a:rPr>
              <a:t>The stamen</a:t>
            </a:r>
          </a:p>
        </p:txBody>
      </p:sp>
      <p:sp>
        <p:nvSpPr>
          <p:cNvPr id="142" name="Shape 142"/>
          <p:cNvSpPr txBox="1"/>
          <p:nvPr/>
        </p:nvSpPr>
        <p:spPr>
          <a:xfrm>
            <a:off x="5486400" y="685800"/>
            <a:ext cx="2274900" cy="5793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3200">
                <a:solidFill>
                  <a:schemeClr val="dk1"/>
                </a:solidFill>
                <a:latin typeface="Comic Sans MS"/>
                <a:ea typeface="Comic Sans MS"/>
                <a:cs typeface="Comic Sans MS"/>
                <a:sym typeface="Comic Sans MS"/>
              </a:rPr>
              <a:t>(male part)</a:t>
            </a:r>
          </a:p>
        </p:txBody>
      </p:sp>
      <p:pic>
        <p:nvPicPr>
          <p:cNvPr descr="C:\My Documents\flower.jpg" id="143" name="Shape 143"/>
          <p:cNvPicPr preferRelativeResize="0"/>
          <p:nvPr/>
        </p:nvPicPr>
        <p:blipFill rotWithShape="1">
          <a:blip r:embed="rId3">
            <a:alphaModFix/>
          </a:blip>
          <a:srcRect b="0" l="0" r="0" t="0"/>
          <a:stretch/>
        </p:blipFill>
        <p:spPr>
          <a:xfrm>
            <a:off x="1143000" y="1676400"/>
            <a:ext cx="5257800" cy="4837200"/>
          </a:xfrm>
          <a:prstGeom prst="rect">
            <a:avLst/>
          </a:prstGeom>
          <a:noFill/>
          <a:ln>
            <a:noFill/>
          </a:ln>
        </p:spPr>
      </p:pic>
      <p:sp>
        <p:nvSpPr>
          <p:cNvPr id="144" name="Shape 144"/>
          <p:cNvSpPr/>
          <p:nvPr/>
        </p:nvSpPr>
        <p:spPr>
          <a:xfrm>
            <a:off x="6705600" y="2133600"/>
            <a:ext cx="2057397" cy="866775"/>
          </a:xfrm>
          <a:prstGeom prst="rect">
            <a:avLst/>
          </a:prstGeom>
        </p:spPr>
        <p:txBody>
          <a:bodyPr>
            <a:prstTxWarp prst="textPlain"/>
          </a:bodyPr>
          <a:lstStyle/>
          <a:p>
            <a:pPr lvl="0" algn="ctr"/>
            <a:r>
              <a:rPr b="0" i="0">
                <a:ln cap="flat" cmpd="sng" w="12700">
                  <a:solidFill>
                    <a:schemeClr val="dk1"/>
                  </a:solidFill>
                  <a:prstDash val="solid"/>
                  <a:round/>
                  <a:headEnd len="med" w="med" type="none"/>
                  <a:tailEnd len="med" w="med" type="none"/>
                </a:ln>
                <a:solidFill>
                  <a:srgbClr val="B2B2B2">
                    <a:alpha val="49800"/>
                  </a:srgbClr>
                </a:solidFill>
                <a:latin typeface="Comic Sans MS"/>
              </a:rPr>
              <a:t>anther</a:t>
            </a:r>
          </a:p>
        </p:txBody>
      </p:sp>
      <p:sp>
        <p:nvSpPr>
          <p:cNvPr id="145" name="Shape 145"/>
          <p:cNvSpPr/>
          <p:nvPr/>
        </p:nvSpPr>
        <p:spPr>
          <a:xfrm>
            <a:off x="6781800" y="3581400"/>
            <a:ext cx="2133602" cy="933451"/>
          </a:xfrm>
          <a:prstGeom prst="rect">
            <a:avLst/>
          </a:prstGeom>
        </p:spPr>
        <p:txBody>
          <a:bodyPr>
            <a:prstTxWarp prst="textPlain"/>
          </a:bodyPr>
          <a:lstStyle/>
          <a:p>
            <a:pPr lvl="0" algn="ctr"/>
            <a:r>
              <a:rPr b="0" i="0">
                <a:ln cap="flat" cmpd="sng" w="12700">
                  <a:solidFill>
                    <a:schemeClr val="dk1"/>
                  </a:solidFill>
                  <a:prstDash val="solid"/>
                  <a:round/>
                  <a:headEnd len="med" w="med" type="none"/>
                  <a:tailEnd len="med" w="med" type="none"/>
                </a:ln>
                <a:solidFill>
                  <a:srgbClr val="B2B2B2">
                    <a:alpha val="49800"/>
                  </a:srgbClr>
                </a:solidFill>
                <a:latin typeface="Comic Sans MS"/>
              </a:rPr>
              <a:t>filament</a:t>
            </a:r>
          </a:p>
        </p:txBody>
      </p:sp>
      <p:sp>
        <p:nvSpPr>
          <p:cNvPr id="146" name="Shape 146"/>
          <p:cNvSpPr/>
          <p:nvPr/>
        </p:nvSpPr>
        <p:spPr>
          <a:xfrm>
            <a:off x="6705600" y="5105400"/>
            <a:ext cx="1828798" cy="933450"/>
          </a:xfrm>
          <a:prstGeom prst="rect">
            <a:avLst/>
          </a:prstGeom>
        </p:spPr>
        <p:txBody>
          <a:bodyPr>
            <a:prstTxWarp prst="textPlain"/>
          </a:bodyPr>
          <a:lstStyle/>
          <a:p>
            <a:pPr lvl="0" algn="ctr"/>
            <a:r>
              <a:rPr b="0" i="0">
                <a:ln cap="flat" cmpd="sng" w="12700">
                  <a:solidFill>
                    <a:schemeClr val="dk1"/>
                  </a:solidFill>
                  <a:prstDash val="solid"/>
                  <a:round/>
                  <a:headEnd len="med" w="med" type="none"/>
                  <a:tailEnd len="med" w="med" type="none"/>
                </a:ln>
                <a:solidFill>
                  <a:srgbClr val="B2B2B2">
                    <a:alpha val="49800"/>
                  </a:srgbClr>
                </a:solidFill>
                <a:latin typeface="Comic Sans MS"/>
              </a:rPr>
              <a:t>pollen</a:t>
            </a:r>
          </a:p>
        </p:txBody>
      </p:sp>
      <p:cxnSp>
        <p:nvCxnSpPr>
          <p:cNvPr id="147" name="Shape 147"/>
          <p:cNvCxnSpPr/>
          <p:nvPr/>
        </p:nvCxnSpPr>
        <p:spPr>
          <a:xfrm flipH="1">
            <a:off x="4876800" y="2667000"/>
            <a:ext cx="1676400" cy="228600"/>
          </a:xfrm>
          <a:prstGeom prst="straightConnector1">
            <a:avLst/>
          </a:prstGeom>
          <a:noFill/>
          <a:ln cap="flat" cmpd="sng" w="57150">
            <a:solidFill>
              <a:schemeClr val="dk1"/>
            </a:solidFill>
            <a:prstDash val="solid"/>
            <a:round/>
            <a:headEnd len="med" w="med" type="none"/>
            <a:tailEnd len="lg" w="lg" type="triangle"/>
          </a:ln>
        </p:spPr>
      </p:cxnSp>
      <p:cxnSp>
        <p:nvCxnSpPr>
          <p:cNvPr id="148" name="Shape 148"/>
          <p:cNvCxnSpPr/>
          <p:nvPr/>
        </p:nvCxnSpPr>
        <p:spPr>
          <a:xfrm rot="10800000">
            <a:off x="4648200" y="3810000"/>
            <a:ext cx="2057400" cy="228600"/>
          </a:xfrm>
          <a:prstGeom prst="straightConnector1">
            <a:avLst/>
          </a:prstGeom>
          <a:noFill/>
          <a:ln cap="flat" cmpd="sng" w="57150">
            <a:solidFill>
              <a:schemeClr val="dk1"/>
            </a:solidFill>
            <a:prstDash val="solid"/>
            <a:round/>
            <a:headEnd len="med" w="med" type="none"/>
            <a:tailEnd len="lg" w="lg" type="triangle"/>
          </a:ln>
        </p:spPr>
      </p:cxnSp>
      <p:cxnSp>
        <p:nvCxnSpPr>
          <p:cNvPr id="149" name="Shape 149"/>
          <p:cNvCxnSpPr/>
          <p:nvPr/>
        </p:nvCxnSpPr>
        <p:spPr>
          <a:xfrm rot="10800000">
            <a:off x="2286000" y="3124200"/>
            <a:ext cx="4267200" cy="2209800"/>
          </a:xfrm>
          <a:prstGeom prst="straightConnector1">
            <a:avLst/>
          </a:prstGeom>
          <a:noFill/>
          <a:ln cap="flat" cmpd="sng" w="57150">
            <a:solidFill>
              <a:schemeClr val="dk1"/>
            </a:solidFill>
            <a:prstDash val="solid"/>
            <a:round/>
            <a:headEnd len="med" w="med" type="none"/>
            <a:tailEnd len="lg" w="lg"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500"/>
                                        <p:tgtEl>
                                          <p:spTgt spid="141"/>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300"/>
                                        <p:tgtEl>
                                          <p:spTgt spid="142"/>
                                        </p:tgtEl>
                                        <p:attrNameLst>
                                          <p:attrName>ppt_x</p:attrName>
                                        </p:attrNameLst>
                                      </p:cBhvr>
                                      <p:tavLst>
                                        <p:tav fmla="" tm="0">
                                          <p:val>
                                            <p:strVal val="#ppt_x+1"/>
                                          </p:val>
                                        </p:tav>
                                        <p:tav fmla="" tm="100000">
                                          <p:val>
                                            <p:strVal val="#ppt_x"/>
                                          </p:val>
                                        </p:tav>
                                      </p:tavLst>
                                    </p:anim>
                                  </p:childTnLst>
                                </p:cTn>
                              </p:par>
                            </p:childTnLst>
                          </p:cTn>
                        </p:par>
                        <p:par>
                          <p:cTn fill="hold">
                            <p:stCondLst>
                              <p:cond delay="800"/>
                            </p:stCondLst>
                            <p:childTnLst>
                              <p:par>
                                <p:cTn fill="hold" nodeType="after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500"/>
                                        <p:tgtEl>
                                          <p:spTgt spid="14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500"/>
                                        <p:tgtEl>
                                          <p:spTgt spid="14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500"/>
                                        <p:tgtEl>
                                          <p:spTgt spid="14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p:nvPr/>
        </p:nvSpPr>
        <p:spPr>
          <a:xfrm>
            <a:off x="457200" y="228600"/>
            <a:ext cx="8001000" cy="1219199"/>
          </a:xfrm>
          <a:prstGeom prst="rect">
            <a:avLst/>
          </a:prstGeom>
        </p:spPr>
        <p:txBody>
          <a:bodyPr>
            <a:prstTxWarp prst="textPlain"/>
          </a:bodyPr>
          <a:lstStyle/>
          <a:p>
            <a:pPr lvl="0" algn="ctr"/>
            <a:r>
              <a:rPr b="0" i="0">
                <a:ln cap="flat" cmpd="sng" w="12700">
                  <a:solidFill>
                    <a:schemeClr val="dk1"/>
                  </a:solidFill>
                  <a:prstDash val="solid"/>
                  <a:round/>
                  <a:headEnd len="med" w="med" type="none"/>
                  <a:tailEnd len="med" w="med" type="none"/>
                </a:ln>
                <a:solidFill>
                  <a:srgbClr val="B2B2B2">
                    <a:alpha val="49803"/>
                  </a:srgbClr>
                </a:solidFill>
                <a:latin typeface="Comic Sans MS"/>
              </a:rPr>
              <a:t>The parts of a flower</a:t>
            </a:r>
          </a:p>
        </p:txBody>
      </p:sp>
      <p:pic>
        <p:nvPicPr>
          <p:cNvPr descr="C:\My Documents\flower.jpg" id="155" name="Shape 155"/>
          <p:cNvPicPr preferRelativeResize="0"/>
          <p:nvPr/>
        </p:nvPicPr>
        <p:blipFill rotWithShape="1">
          <a:blip r:embed="rId3">
            <a:alphaModFix/>
          </a:blip>
          <a:srcRect b="0" l="0" r="0" t="0"/>
          <a:stretch/>
        </p:blipFill>
        <p:spPr>
          <a:xfrm>
            <a:off x="1828800" y="1524000"/>
            <a:ext cx="5029200" cy="4627500"/>
          </a:xfrm>
          <a:prstGeom prst="rect">
            <a:avLst/>
          </a:prstGeom>
          <a:noFill/>
          <a:ln>
            <a:noFill/>
          </a:ln>
        </p:spPr>
      </p:pic>
      <p:sp>
        <p:nvSpPr>
          <p:cNvPr id="156" name="Shape 156"/>
          <p:cNvSpPr txBox="1"/>
          <p:nvPr/>
        </p:nvSpPr>
        <p:spPr>
          <a:xfrm>
            <a:off x="304800" y="2057400"/>
            <a:ext cx="1428749" cy="57943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3200">
                <a:solidFill>
                  <a:schemeClr val="dk1"/>
                </a:solidFill>
                <a:latin typeface="Comic Sans MS"/>
                <a:ea typeface="Comic Sans MS"/>
                <a:cs typeface="Comic Sans MS"/>
                <a:sym typeface="Comic Sans MS"/>
              </a:rPr>
              <a:t>sti</a:t>
            </a:r>
            <a:r>
              <a:rPr lang="en-US" sz="3200">
                <a:solidFill>
                  <a:schemeClr val="dk1"/>
                </a:solidFill>
                <a:latin typeface="Comic Sans MS"/>
                <a:ea typeface="Comic Sans MS"/>
                <a:cs typeface="Comic Sans MS"/>
                <a:sym typeface="Comic Sans MS"/>
              </a:rPr>
              <a:t>g</a:t>
            </a:r>
            <a:r>
              <a:rPr lang="en-US" sz="3200">
                <a:solidFill>
                  <a:schemeClr val="dk1"/>
                </a:solidFill>
                <a:latin typeface="Comic Sans MS"/>
                <a:ea typeface="Comic Sans MS"/>
                <a:cs typeface="Comic Sans MS"/>
                <a:sym typeface="Comic Sans MS"/>
              </a:rPr>
              <a:t>ma</a:t>
            </a:r>
          </a:p>
        </p:txBody>
      </p:sp>
      <p:sp>
        <p:nvSpPr>
          <p:cNvPr id="157" name="Shape 157"/>
          <p:cNvSpPr txBox="1"/>
          <p:nvPr/>
        </p:nvSpPr>
        <p:spPr>
          <a:xfrm>
            <a:off x="381000" y="3581400"/>
            <a:ext cx="1119188" cy="57943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3200">
                <a:solidFill>
                  <a:schemeClr val="dk1"/>
                </a:solidFill>
                <a:latin typeface="Comic Sans MS"/>
                <a:ea typeface="Comic Sans MS"/>
                <a:cs typeface="Comic Sans MS"/>
                <a:sym typeface="Comic Sans MS"/>
              </a:rPr>
              <a:t>styl</a:t>
            </a:r>
            <a:r>
              <a:rPr lang="en-US" sz="3200">
                <a:solidFill>
                  <a:schemeClr val="dk1"/>
                </a:solidFill>
                <a:latin typeface="Comic Sans MS"/>
                <a:ea typeface="Comic Sans MS"/>
                <a:cs typeface="Comic Sans MS"/>
                <a:sym typeface="Comic Sans MS"/>
              </a:rPr>
              <a:t>e</a:t>
            </a:r>
          </a:p>
        </p:txBody>
      </p:sp>
      <p:sp>
        <p:nvSpPr>
          <p:cNvPr id="158" name="Shape 158"/>
          <p:cNvSpPr txBox="1"/>
          <p:nvPr/>
        </p:nvSpPr>
        <p:spPr>
          <a:xfrm>
            <a:off x="381000" y="5029200"/>
            <a:ext cx="1211262" cy="57943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3200">
                <a:solidFill>
                  <a:schemeClr val="dk1"/>
                </a:solidFill>
                <a:latin typeface="Comic Sans MS"/>
                <a:ea typeface="Comic Sans MS"/>
                <a:cs typeface="Comic Sans MS"/>
                <a:sym typeface="Comic Sans MS"/>
              </a:rPr>
              <a:t>ovary</a:t>
            </a:r>
          </a:p>
        </p:txBody>
      </p:sp>
      <p:sp>
        <p:nvSpPr>
          <p:cNvPr id="159" name="Shape 159"/>
          <p:cNvSpPr txBox="1"/>
          <p:nvPr/>
        </p:nvSpPr>
        <p:spPr>
          <a:xfrm>
            <a:off x="7315200" y="3505200"/>
            <a:ext cx="1449387" cy="57943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3200">
                <a:solidFill>
                  <a:schemeClr val="dk1"/>
                </a:solidFill>
                <a:latin typeface="Comic Sans MS"/>
                <a:ea typeface="Comic Sans MS"/>
                <a:cs typeface="Comic Sans MS"/>
                <a:sym typeface="Comic Sans MS"/>
              </a:rPr>
              <a:t>anther</a:t>
            </a:r>
          </a:p>
        </p:txBody>
      </p:sp>
      <p:sp>
        <p:nvSpPr>
          <p:cNvPr id="160" name="Shape 160"/>
          <p:cNvSpPr txBox="1"/>
          <p:nvPr/>
        </p:nvSpPr>
        <p:spPr>
          <a:xfrm>
            <a:off x="7086600" y="4953000"/>
            <a:ext cx="1766888" cy="57943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3200">
                <a:solidFill>
                  <a:schemeClr val="dk1"/>
                </a:solidFill>
                <a:latin typeface="Comic Sans MS"/>
                <a:ea typeface="Comic Sans MS"/>
                <a:cs typeface="Comic Sans MS"/>
                <a:sym typeface="Comic Sans MS"/>
              </a:rPr>
              <a:t>filament</a:t>
            </a:r>
          </a:p>
        </p:txBody>
      </p:sp>
      <p:sp>
        <p:nvSpPr>
          <p:cNvPr id="161" name="Shape 161"/>
          <p:cNvSpPr txBox="1"/>
          <p:nvPr/>
        </p:nvSpPr>
        <p:spPr>
          <a:xfrm>
            <a:off x="7391400" y="1905000"/>
            <a:ext cx="1273174" cy="57943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3200">
                <a:solidFill>
                  <a:schemeClr val="dk1"/>
                </a:solidFill>
                <a:latin typeface="Comic Sans MS"/>
                <a:ea typeface="Comic Sans MS"/>
                <a:cs typeface="Comic Sans MS"/>
                <a:sym typeface="Comic Sans MS"/>
              </a:rPr>
              <a:t>pollen</a:t>
            </a:r>
          </a:p>
        </p:txBody>
      </p:sp>
      <p:cxnSp>
        <p:nvCxnSpPr>
          <p:cNvPr id="162" name="Shape 162"/>
          <p:cNvCxnSpPr/>
          <p:nvPr/>
        </p:nvCxnSpPr>
        <p:spPr>
          <a:xfrm>
            <a:off x="1752600" y="2362200"/>
            <a:ext cx="2286000" cy="76199"/>
          </a:xfrm>
          <a:prstGeom prst="straightConnector1">
            <a:avLst/>
          </a:prstGeom>
          <a:noFill/>
          <a:ln cap="flat" cmpd="sng" w="57150">
            <a:solidFill>
              <a:schemeClr val="dk1"/>
            </a:solidFill>
            <a:prstDash val="solid"/>
            <a:round/>
            <a:headEnd len="med" w="med" type="none"/>
            <a:tailEnd len="lg" w="lg" type="triangle"/>
          </a:ln>
        </p:spPr>
      </p:cxnSp>
      <p:cxnSp>
        <p:nvCxnSpPr>
          <p:cNvPr id="163" name="Shape 163"/>
          <p:cNvCxnSpPr/>
          <p:nvPr/>
        </p:nvCxnSpPr>
        <p:spPr>
          <a:xfrm flipH="1" rot="10800000">
            <a:off x="1600200" y="3276600"/>
            <a:ext cx="2590800" cy="685799"/>
          </a:xfrm>
          <a:prstGeom prst="straightConnector1">
            <a:avLst/>
          </a:prstGeom>
          <a:noFill/>
          <a:ln cap="flat" cmpd="sng" w="57150">
            <a:solidFill>
              <a:schemeClr val="dk1"/>
            </a:solidFill>
            <a:prstDash val="solid"/>
            <a:round/>
            <a:headEnd len="med" w="med" type="none"/>
            <a:tailEnd len="lg" w="lg" type="triangle"/>
          </a:ln>
        </p:spPr>
      </p:cxnSp>
      <p:cxnSp>
        <p:nvCxnSpPr>
          <p:cNvPr id="164" name="Shape 164"/>
          <p:cNvCxnSpPr/>
          <p:nvPr/>
        </p:nvCxnSpPr>
        <p:spPr>
          <a:xfrm flipH="1" rot="10800000">
            <a:off x="1676400" y="4267200"/>
            <a:ext cx="2514599" cy="1066799"/>
          </a:xfrm>
          <a:prstGeom prst="straightConnector1">
            <a:avLst/>
          </a:prstGeom>
          <a:noFill/>
          <a:ln cap="flat" cmpd="sng" w="57150">
            <a:solidFill>
              <a:schemeClr val="dk1"/>
            </a:solidFill>
            <a:prstDash val="solid"/>
            <a:round/>
            <a:headEnd len="med" w="med" type="none"/>
            <a:tailEnd len="lg" w="lg" type="triangle"/>
          </a:ln>
        </p:spPr>
      </p:cxnSp>
      <p:cxnSp>
        <p:nvCxnSpPr>
          <p:cNvPr id="165" name="Shape 165"/>
          <p:cNvCxnSpPr/>
          <p:nvPr/>
        </p:nvCxnSpPr>
        <p:spPr>
          <a:xfrm flipH="1">
            <a:off x="5334000" y="2286000"/>
            <a:ext cx="1904999" cy="304799"/>
          </a:xfrm>
          <a:prstGeom prst="straightConnector1">
            <a:avLst/>
          </a:prstGeom>
          <a:noFill/>
          <a:ln cap="flat" cmpd="sng" w="57150">
            <a:solidFill>
              <a:schemeClr val="dk1"/>
            </a:solidFill>
            <a:prstDash val="solid"/>
            <a:round/>
            <a:headEnd len="med" w="med" type="none"/>
            <a:tailEnd len="lg" w="lg" type="triangle"/>
          </a:ln>
        </p:spPr>
      </p:cxnSp>
      <p:cxnSp>
        <p:nvCxnSpPr>
          <p:cNvPr id="166" name="Shape 166"/>
          <p:cNvCxnSpPr/>
          <p:nvPr/>
        </p:nvCxnSpPr>
        <p:spPr>
          <a:xfrm rot="10800000">
            <a:off x="5943599" y="3200400"/>
            <a:ext cx="1295400" cy="533399"/>
          </a:xfrm>
          <a:prstGeom prst="straightConnector1">
            <a:avLst/>
          </a:prstGeom>
          <a:noFill/>
          <a:ln cap="flat" cmpd="sng" w="57150">
            <a:solidFill>
              <a:schemeClr val="dk1"/>
            </a:solidFill>
            <a:prstDash val="solid"/>
            <a:round/>
            <a:headEnd len="med" w="med" type="none"/>
            <a:tailEnd len="lg" w="lg" type="triangle"/>
          </a:ln>
        </p:spPr>
      </p:cxnSp>
      <p:cxnSp>
        <p:nvCxnSpPr>
          <p:cNvPr id="167" name="Shape 167"/>
          <p:cNvCxnSpPr/>
          <p:nvPr/>
        </p:nvCxnSpPr>
        <p:spPr>
          <a:xfrm rot="10800000">
            <a:off x="5410199" y="4038600"/>
            <a:ext cx="1524000" cy="990599"/>
          </a:xfrm>
          <a:prstGeom prst="straightConnector1">
            <a:avLst/>
          </a:prstGeom>
          <a:noFill/>
          <a:ln cap="flat" cmpd="sng" w="57150">
            <a:solidFill>
              <a:schemeClr val="dk1"/>
            </a:solidFill>
            <a:prstDash val="solid"/>
            <a:round/>
            <a:headEnd len="med" w="med" type="none"/>
            <a:tailEnd len="lg" w="lg"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500"/>
                                        <p:tgtEl>
                                          <p:spTgt spid="154"/>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500"/>
                                        <p:tgtEl>
                                          <p:spTgt spid="156"/>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500"/>
                                        <p:tgtEl>
                                          <p:spTgt spid="16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500"/>
                                        <p:tgtEl>
                                          <p:spTgt spid="157"/>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500"/>
                                        <p:tgtEl>
                                          <p:spTgt spid="16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500"/>
                                        <p:tgtEl>
                                          <p:spTgt spid="158"/>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500"/>
                                        <p:tgtEl>
                                          <p:spTgt spid="16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500"/>
                                        <p:tgtEl>
                                          <p:spTgt spid="159"/>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500"/>
                                        <p:tgtEl>
                                          <p:spTgt spid="16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500"/>
                                        <p:tgtEl>
                                          <p:spTgt spid="160"/>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500"/>
                                        <p:tgtEl>
                                          <p:spTgt spid="16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1"/>
                                        </p:tgtEl>
                                        <p:attrNameLst>
                                          <p:attrName>style.visibility</p:attrName>
                                        </p:attrNameLst>
                                      </p:cBhvr>
                                      <p:to>
                                        <p:strVal val="visible"/>
                                      </p:to>
                                    </p:set>
                                    <p:anim calcmode="lin" valueType="num">
                                      <p:cBhvr additive="base">
                                        <p:cTn dur="500"/>
                                        <p:tgtEl>
                                          <p:spTgt spid="161"/>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500"/>
                                        <p:tgtEl>
                                          <p:spTgt spid="16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